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6.xml.rels" ContentType="application/vnd.openxmlformats-package.relationships+xml"/>
  <Override PartName="/ppt/notesSlides/notesSlide56.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move </a:t>
            </a:r>
            <a:r>
              <a:rPr b="0" lang="en-US" sz="4400" spc="-1" strike="noStrike">
                <a:latin typeface="Arial"/>
              </a:rPr>
              <a:t>the </a:t>
            </a:r>
            <a:r>
              <a:rPr b="0" lang="en-US" sz="4400" spc="-1" strike="noStrike">
                <a:latin typeface="Arial"/>
              </a:rPr>
              <a:t>slide</a:t>
            </a:r>
            <a:endParaRPr b="0" lang="en-US" sz="4400" spc="-1" strike="noStrike">
              <a:latin typeface="Arial"/>
            </a:endParaRPr>
          </a:p>
        </p:txBody>
      </p:sp>
      <p:sp>
        <p:nvSpPr>
          <p:cNvPr id="8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a:t>
            </a:r>
            <a:r>
              <a:rPr b="0" lang="en-US" sz="2000" spc="-1" strike="noStrike">
                <a:latin typeface="Arial"/>
              </a:rPr>
              <a:t>format</a:t>
            </a:r>
            <a:endParaRPr b="0" lang="en-US" sz="2000" spc="-1" strike="noStrike">
              <a:latin typeface="Arial"/>
            </a:endParaRPr>
          </a:p>
        </p:txBody>
      </p:sp>
      <p:sp>
        <p:nvSpPr>
          <p:cNvPr id="8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7D2F579-6EC6-42E7-A3E3-6E0D1E1D3AF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3"/>
          <p:cNvSpPr/>
          <p:nvPr/>
        </p:nvSpPr>
        <p:spPr>
          <a:xfrm>
            <a:off x="4716720" y="48313440"/>
            <a:ext cx="3613680" cy="2539800"/>
          </a:xfrm>
          <a:prstGeom prst="rect">
            <a:avLst/>
          </a:prstGeom>
          <a:noFill/>
          <a:ln w="0">
            <a:noFill/>
          </a:ln>
        </p:spPr>
        <p:style>
          <a:lnRef idx="0"/>
          <a:fillRef idx="0"/>
          <a:effectRef idx="0"/>
          <a:fontRef idx="minor"/>
        </p:style>
        <p:txBody>
          <a:bodyPr lIns="0" rIns="0" tIns="0" bIns="0" anchor="b">
            <a:noAutofit/>
          </a:bodyPr>
          <a:p>
            <a:pPr algn="r">
              <a:lnSpc>
                <a:spcPct val="93000"/>
              </a:lnSpc>
              <a:spcBef>
                <a:spcPts val="14"/>
              </a:spcBef>
              <a:spcAft>
                <a:spcPts val="14"/>
              </a:spcAft>
              <a:buNone/>
              <a:tabLst>
                <a:tab algn="l" pos="457200"/>
                <a:tab algn="l" pos="914400"/>
                <a:tab algn="l" pos="1371600"/>
                <a:tab algn="l" pos="1828800"/>
                <a:tab algn="l" pos="2286000"/>
                <a:tab algn="l" pos="2743200"/>
                <a:tab algn="l" pos="3200400"/>
              </a:tabLst>
            </a:pPr>
            <a:fld id="{BAE31565-DCA5-48D2-A685-E2CA11917407}" type="slidenum">
              <a:rPr b="0" lang="en-US" sz="1400" spc="-1" strike="noStrike">
                <a:solidFill>
                  <a:srgbClr val="000000"/>
                </a:solidFill>
                <a:latin typeface="Times New Roman"/>
                <a:ea typeface="+mn-ea"/>
              </a:rPr>
              <a:t>&lt;number&gt;</a:t>
            </a:fld>
            <a:endParaRPr b="0" lang="en-US" sz="1400" spc="-1" strike="noStrike">
              <a:latin typeface="Arial"/>
            </a:endParaRPr>
          </a:p>
        </p:txBody>
      </p:sp>
      <p:sp>
        <p:nvSpPr>
          <p:cNvPr id="310" name="PlaceHolder 1"/>
          <p:cNvSpPr>
            <a:spLocks noGrp="1"/>
          </p:cNvSpPr>
          <p:nvPr>
            <p:ph type="sldImg"/>
          </p:nvPr>
        </p:nvSpPr>
        <p:spPr>
          <a:xfrm>
            <a:off x="1301040" y="802440"/>
            <a:ext cx="4962240" cy="4008960"/>
          </a:xfrm>
          <a:prstGeom prst="rect">
            <a:avLst/>
          </a:prstGeom>
          <a:ln w="0">
            <a:noFill/>
          </a:ln>
        </p:spPr>
      </p:sp>
      <p:sp>
        <p:nvSpPr>
          <p:cNvPr id="311" name="PlaceHolder 2"/>
          <p:cNvSpPr>
            <a:spLocks noGrp="1"/>
          </p:cNvSpPr>
          <p:nvPr>
            <p:ph type="body"/>
          </p:nvPr>
        </p:nvSpPr>
        <p:spPr>
          <a:xfrm>
            <a:off x="1007280" y="5078880"/>
            <a:ext cx="5544720" cy="4809600"/>
          </a:xfrm>
          <a:prstGeom prst="rect">
            <a:avLst/>
          </a:prstGeom>
          <a:noFill/>
          <a:ln w="0">
            <a:noFill/>
          </a:ln>
        </p:spPr>
        <p:txBody>
          <a:bodyPr lIns="0" rIns="0" tIns="0" bIns="0" anchor="ctr">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D598F07-2EBD-4400-8375-9DF71A3F1CD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B1E9E32-53DB-47E2-AB4B-D9EFD0368E6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C841E0B-CD7F-4C25-AD8A-B5208D9574A9}"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C08BE566-6200-46F0-AD01-6DF70747D088}"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4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4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AA1E678-5E4B-45BF-B5B1-BFA8A8009AD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6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7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7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8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D5CA01B-E6AD-4523-914F-C236F7D1B4F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29BC30C-368C-49C7-9F04-8F3BB5995B3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3D792D2-20F9-4D97-AF7F-BF2465EEE51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7FE1C65-1F20-4BED-99AD-37AC6965113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149AAE2-CB75-4FE7-AA0E-3AB9A77F0FB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3C3DFFD-C8D9-46B3-A957-92421EAF613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ru-RU" sz="18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ru-RU"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5C5DA1C-B3DA-4B57-ACA9-2D5A8F0C4A69}"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g object 16" descr=""/>
          <p:cNvPicPr/>
          <p:nvPr/>
        </p:nvPicPr>
        <p:blipFill>
          <a:blip r:embed="rId2"/>
          <a:stretch/>
        </p:blipFill>
        <p:spPr>
          <a:xfrm>
            <a:off x="0" y="1303200"/>
            <a:ext cx="12188520" cy="54360"/>
          </a:xfrm>
          <a:prstGeom prst="rect">
            <a:avLst/>
          </a:prstGeom>
          <a:ln w="0">
            <a:noFill/>
          </a:ln>
        </p:spPr>
      </p:pic>
      <p:pic>
        <p:nvPicPr>
          <p:cNvPr id="1" name="bg object 17" descr=""/>
          <p:cNvPicPr/>
          <p:nvPr/>
        </p:nvPicPr>
        <p:blipFill>
          <a:blip r:embed="rId3"/>
          <a:stretch/>
        </p:blipFill>
        <p:spPr>
          <a:xfrm>
            <a:off x="10960560" y="106560"/>
            <a:ext cx="983880" cy="1089000"/>
          </a:xfrm>
          <a:prstGeom prst="rect">
            <a:avLst/>
          </a:prstGeom>
          <a:ln w="0">
            <a:noFill/>
          </a:ln>
        </p:spPr>
      </p:pic>
      <p:sp>
        <p:nvSpPr>
          <p:cNvPr id="2" name="PlaceHolder 1"/>
          <p:cNvSpPr>
            <a:spLocks noGrp="1"/>
          </p:cNvSpPr>
          <p:nvPr>
            <p:ph type="ftr" idx="1"/>
          </p:nvPr>
        </p:nvSpPr>
        <p:spPr>
          <a:xfrm>
            <a:off x="4145400" y="6378120"/>
            <a:ext cx="3897720" cy="3394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&lt;footer&gt;</a:t>
            </a:r>
            <a:endParaRPr b="0" lang="en-US" sz="1400" spc="-1" strike="noStrike">
              <a:latin typeface="Times New Roman"/>
            </a:endParaRPr>
          </a:p>
        </p:txBody>
      </p:sp>
      <p:sp>
        <p:nvSpPr>
          <p:cNvPr id="3" name="PlaceHolder 2"/>
          <p:cNvSpPr>
            <a:spLocks noGrp="1"/>
          </p:cNvSpPr>
          <p:nvPr>
            <p:ph type="sldNum" idx="2"/>
          </p:nvPr>
        </p:nvSpPr>
        <p:spPr>
          <a:xfrm>
            <a:off x="8778240" y="6378120"/>
            <a:ext cx="2800440" cy="339480"/>
          </a:xfrm>
          <a:prstGeom prst="rect">
            <a:avLst/>
          </a:prstGeom>
          <a:noFill/>
          <a:ln w="0">
            <a:noFill/>
          </a:ln>
        </p:spPr>
        <p:txBody>
          <a:bodyPr lIns="0" rIns="0" tIns="0" bIns="0" anchor="t">
            <a:noAutofit/>
          </a:bodyPr>
          <a:lstStyle>
            <a:lvl1pPr algn="r">
              <a:lnSpc>
                <a:spcPct val="100000"/>
              </a:lnSpc>
              <a:buNone/>
              <a:defRPr b="0" lang="ru-RU" sz="1800" spc="-1" strike="noStrike">
                <a:solidFill>
                  <a:srgbClr val="b2b2b2"/>
                </a:solidFill>
                <a:latin typeface="Calibri"/>
                <a:ea typeface="DejaVu Sans"/>
              </a:defRPr>
            </a:lvl1pPr>
          </a:lstStyle>
          <a:p>
            <a:pPr algn="r">
              <a:lnSpc>
                <a:spcPct val="100000"/>
              </a:lnSpc>
              <a:buNone/>
            </a:pPr>
            <a:fld id="{5954E843-1680-4E46-BF2C-E33C8E8E11B7}" type="slidenum">
              <a:rPr b="0" lang="ru-RU" sz="1800" spc="-1" strike="noStrike">
                <a:solidFill>
                  <a:srgbClr val="b2b2b2"/>
                </a:solidFill>
                <a:latin typeface="Calibri"/>
                <a:ea typeface="DejaVu Sans"/>
              </a:rPr>
              <a:t>&lt;number&gt;</a:t>
            </a:fld>
            <a:endParaRPr b="0" lang="en-US" sz="1800" spc="-1" strike="noStrike">
              <a:latin typeface="Times New Roman"/>
            </a:endParaRPr>
          </a:p>
        </p:txBody>
      </p:sp>
      <p:sp>
        <p:nvSpPr>
          <p:cNvPr id="4" name="PlaceHolder 3"/>
          <p:cNvSpPr>
            <a:spLocks noGrp="1"/>
          </p:cNvSpPr>
          <p:nvPr>
            <p:ph type="dt" idx="3"/>
          </p:nvPr>
        </p:nvSpPr>
        <p:spPr>
          <a:xfrm>
            <a:off x="609480" y="6378120"/>
            <a:ext cx="2800440" cy="3394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4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ru-RU" sz="2800" spc="-1" strike="noStrike">
                <a:solidFill>
                  <a:srgbClr val="000000"/>
                </a:solidFill>
                <a:latin typeface="Arial"/>
              </a:rPr>
              <a:t>Click to edit the outline text format</a:t>
            </a:r>
            <a:endParaRPr b="0" lang="ru-RU"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ru-RU" sz="2000" spc="-1" strike="noStrike">
                <a:solidFill>
                  <a:srgbClr val="000000"/>
                </a:solidFill>
                <a:latin typeface="Arial"/>
              </a:rPr>
              <a:t>Second Outline Level</a:t>
            </a:r>
            <a:endParaRPr b="0" lang="ru-RU"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hyperlink" Target="https://www.microsoft.com/en-us/security/blog/2023/03/24/guidance-for-investigating-attacks-using-cve-2023-23397/" TargetMode="External"/><Relationship Id="rId2" Type="http://schemas.openxmlformats.org/officeDocument/2006/relationships/hyperlink" Target="https://www.bleepingcomputer.com/news/security/exploit-released-for-actively-exploited-goanywhere-mft-zero-day/" TargetMode="External"/><Relationship Id="rId3" Type="http://schemas.openxmlformats.org/officeDocument/2006/relationships/hyperlink" Target="https://cloudsek.com/threatintelligence/cl0p-ransomware-group-targets-multiple-entities-by-exploiting-cve-2023-0669-in-goanywhere-mft" TargetMode="External"/><Relationship Id="rId4" Type="http://schemas.openxmlformats.org/officeDocument/2006/relationships/hyperlink" Target="https://www.rapid7.com/blog/post/2023/02/09/nearly-19-000-esxi-servers-still-vulnerable-to-cve-2021-21974/" TargetMode="External"/><Relationship Id="rId5" Type="http://schemas.openxmlformats.org/officeDocument/2006/relationships/hyperlink" Target="https://www.trellix.com/en-us/about/newsroom/stories/research/global-esxiargs-ransomware-attack-on-the-back-of-a-two-year-old-vulnerability.html" TargetMode="External"/><Relationship Id="rId6" Type="http://schemas.openxmlformats.org/officeDocument/2006/relationships/hyperlink" Target="https://businessinsights.bitdefender.com/technical-advisory-proxyhell-exploit-chains-in-the-wild" TargetMode="External"/><Relationship Id="rId7" Type="http://schemas.openxmlformats.org/officeDocument/2006/relationships/hyperlink" Target="https://www.bleepingcomputer.com/news/security/microsoft-cuba-ransomware-hacking-exchange-servers-via-owassrf-flaw/" TargetMode="External"/><Relationship Id="rId8" Type="http://schemas.openxmlformats.org/officeDocument/2006/relationships/hyperlink" Target="https://news.sophos.com/en-us/2023/03/15/observing-owassrf-exchange-exploitation-still/" TargetMode="External"/><Relationship Id="rId9"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www.bbc.co.uk/news/business-64244121" TargetMode="External"/><Relationship Id="rId2" Type="http://schemas.openxmlformats.org/officeDocument/2006/relationships/hyperlink" Target="https://www.thetradenews.com/ion-has-reportedly-paid-the-ransom-but-could-it-cause-more-harm-than-good/" TargetMode="External"/><Relationship Id="rId3" Type="http://schemas.openxmlformats.org/officeDocument/2006/relationships/hyperlink" Target="https://www.bleepingcomputer.com/news/security/city-of-oakland-systems-offline-after-ransomware-attack/" TargetMode="External"/><Relationship Id="rId4" Type="http://schemas.openxmlformats.org/officeDocument/2006/relationships/hyperlink" Target="https://www.bleepingcomputer.com/news/security/dish-network-confirms-ransomware-attack-behind-multi-day-outage/" TargetMode="External"/><Relationship Id="rId5" Type="http://schemas.openxmlformats.org/officeDocument/2006/relationships/hyperlink" Target="https://www.kawartha411.ca/2023/02/07/suspected-ransomware-attack-disables-some-systems-at-ross-memorial-hospital/" TargetMode="External"/><Relationship Id="rId6"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Relationship Id="rId6" Type="http://schemas.openxmlformats.org/officeDocument/2006/relationships/notesSlide" Target="../notesSlides/notesSlide56.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hyperlink" Target="https://www.bloomberg.com/news/features/2023-02-21/hackers-scored-corporate-giants-logins-for-asian-data-centers" TargetMode="External"/><Relationship Id="rId2" Type="http://schemas.openxmlformats.org/officeDocument/2006/relationships/hyperlink" Target="https://www.hackread.com/hackers-india-hdfc-bank-data-leak/" TargetMode="External"/><Relationship Id="rId3" Type="http://schemas.openxmlformats.org/officeDocument/2006/relationships/hyperlink" Target="https://www.livemint.com/news/india/hdfc-bank-data-leak-customers-complain-of-phishing-activities-on-account-after-bank-denies-data-breach-claim-11678408836957.html" TargetMode="External"/><Relationship Id="rId4" Type="http://schemas.openxmlformats.org/officeDocument/2006/relationships/hyperlink" Target="https://securityaffairs.com/141409/data-breach/blackcat-ransomware-solar-industries-india.html" TargetMode="External"/><Relationship Id="rId5" Type="http://schemas.openxmlformats.org/officeDocument/2006/relationships/hyperlink" Target="https://www.bleepingcomputer.com/news/security/acer-confirms-breach-after-160gb-of-data-for-sale-on-hacking-forum/" TargetMode="External"/><Relationship Id="rId6" Type="http://schemas.openxmlformats.org/officeDocument/2006/relationships/hyperlink" Target="https://www.securityweek.com/ransomware-group-claims-theft-of-valuable-spacex-data-from-contractor/" TargetMode="External"/><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362320" y="667080"/>
            <a:ext cx="7083000" cy="1139400"/>
          </a:xfrm>
          <a:prstGeom prst="rect">
            <a:avLst/>
          </a:prstGeom>
          <a:noFill/>
          <a:ln w="0">
            <a:noFill/>
          </a:ln>
        </p:spPr>
        <p:txBody>
          <a:bodyPr lIns="0" rIns="0" tIns="0" bIns="0" anchor="t">
            <a:noAutofit/>
          </a:bodyPr>
          <a:p>
            <a:pPr algn="ctr">
              <a:lnSpc>
                <a:spcPct val="100000"/>
              </a:lnSpc>
              <a:buNone/>
            </a:pPr>
            <a:r>
              <a:rPr b="0" lang="ru-RU" sz="3600" spc="-1" strike="noStrike">
                <a:solidFill>
                  <a:srgbClr val="2369b0"/>
                </a:solidFill>
                <a:latin typeface="Times New Roman"/>
                <a:ea typeface="DejaVu Sans"/>
              </a:rPr>
              <a:t>Т</a:t>
            </a:r>
            <a:r>
              <a:rPr b="0" lang="ru-RU" sz="3600" spc="-1" strike="noStrike">
                <a:solidFill>
                  <a:srgbClr val="2369b0"/>
                </a:solidFill>
                <a:latin typeface="Times New Roman"/>
                <a:ea typeface="DejaVu Sans"/>
              </a:rPr>
              <a:t>е</a:t>
            </a:r>
            <a:r>
              <a:rPr b="0" lang="ru-RU" sz="3600" spc="-1" strike="noStrike">
                <a:solidFill>
                  <a:srgbClr val="2369b0"/>
                </a:solidFill>
                <a:latin typeface="Times New Roman"/>
                <a:ea typeface="DejaVu Sans"/>
              </a:rPr>
              <a:t>х</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л</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г</a:t>
            </a:r>
            <a:r>
              <a:rPr b="0" lang="ru-RU" sz="3600" spc="-1" strike="noStrike">
                <a:solidFill>
                  <a:srgbClr val="2369b0"/>
                </a:solidFill>
                <a:latin typeface="Times New Roman"/>
                <a:ea typeface="DejaVu Sans"/>
              </a:rPr>
              <a:t>и</a:t>
            </a:r>
            <a:r>
              <a:rPr b="0" lang="ru-RU" sz="3600" spc="-1" strike="noStrike">
                <a:solidFill>
                  <a:srgbClr val="2369b0"/>
                </a:solidFill>
                <a:latin typeface="Times New Roman"/>
                <a:ea typeface="DejaVu Sans"/>
              </a:rPr>
              <a:t>и</a:t>
            </a:r>
            <a:r>
              <a:rPr b="0" lang="ru-RU" sz="3600" spc="-1" strike="noStrike">
                <a:solidFill>
                  <a:srgbClr val="2369b0"/>
                </a:solidFill>
                <a:latin typeface="Times New Roman"/>
                <a:ea typeface="DejaVu Sans"/>
              </a:rPr>
              <a:t> </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б</a:t>
            </a:r>
            <a:r>
              <a:rPr b="0" lang="ru-RU" sz="3600" spc="-1" strike="noStrike">
                <a:solidFill>
                  <a:srgbClr val="2369b0"/>
                </a:solidFill>
                <a:latin typeface="Times New Roman"/>
                <a:ea typeface="DejaVu Sans"/>
              </a:rPr>
              <a:t>е</a:t>
            </a:r>
            <a:r>
              <a:rPr b="0" lang="ru-RU" sz="3600" spc="-1" strike="noStrike">
                <a:solidFill>
                  <a:srgbClr val="2369b0"/>
                </a:solidFill>
                <a:latin typeface="Times New Roman"/>
                <a:ea typeface="DejaVu Sans"/>
              </a:rPr>
              <a:t>с</a:t>
            </a:r>
            <a:r>
              <a:rPr b="0" lang="ru-RU" sz="3600" spc="-1" strike="noStrike">
                <a:solidFill>
                  <a:srgbClr val="2369b0"/>
                </a:solidFill>
                <a:latin typeface="Times New Roman"/>
                <a:ea typeface="DejaVu Sans"/>
              </a:rPr>
              <a:t>п</a:t>
            </a:r>
            <a:r>
              <a:rPr b="0" lang="ru-RU" sz="3600" spc="-1" strike="noStrike">
                <a:solidFill>
                  <a:srgbClr val="2369b0"/>
                </a:solidFill>
                <a:latin typeface="Times New Roman"/>
                <a:ea typeface="DejaVu Sans"/>
              </a:rPr>
              <a:t>е</a:t>
            </a:r>
            <a:r>
              <a:rPr b="0" lang="ru-RU" sz="3600" spc="-1" strike="noStrike">
                <a:solidFill>
                  <a:srgbClr val="2369b0"/>
                </a:solidFill>
                <a:latin typeface="Times New Roman"/>
                <a:ea typeface="DejaVu Sans"/>
              </a:rPr>
              <a:t>ч</a:t>
            </a:r>
            <a:r>
              <a:rPr b="0" lang="ru-RU" sz="3600" spc="-1" strike="noStrike">
                <a:solidFill>
                  <a:srgbClr val="2369b0"/>
                </a:solidFill>
                <a:latin typeface="Times New Roman"/>
                <a:ea typeface="DejaVu Sans"/>
              </a:rPr>
              <a:t>е</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и</a:t>
            </a:r>
            <a:r>
              <a:rPr b="0" lang="ru-RU" sz="3600" spc="-1" strike="noStrike">
                <a:solidFill>
                  <a:srgbClr val="2369b0"/>
                </a:solidFill>
                <a:latin typeface="Times New Roman"/>
                <a:ea typeface="DejaVu Sans"/>
              </a:rPr>
              <a:t>я</a:t>
            </a:r>
            <a:r>
              <a:rPr b="0" lang="ru-RU" sz="3600" spc="-1" strike="noStrike">
                <a:solidFill>
                  <a:srgbClr val="2369b0"/>
                </a:solidFill>
                <a:latin typeface="Times New Roman"/>
                <a:ea typeface="DejaVu Sans"/>
              </a:rPr>
              <a:t> </a:t>
            </a:r>
            <a:r>
              <a:rPr b="0" lang="ru-RU" sz="3600" spc="-1" strike="noStrike">
                <a:solidFill>
                  <a:srgbClr val="2369b0"/>
                </a:solidFill>
                <a:latin typeface="Times New Roman"/>
                <a:ea typeface="DejaVu Sans"/>
              </a:rPr>
              <a:t>и</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ф</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р</a:t>
            </a:r>
            <a:r>
              <a:rPr b="0" lang="ru-RU" sz="3600" spc="-1" strike="noStrike">
                <a:solidFill>
                  <a:srgbClr val="2369b0"/>
                </a:solidFill>
                <a:latin typeface="Times New Roman"/>
                <a:ea typeface="DejaVu Sans"/>
              </a:rPr>
              <a:t>м</a:t>
            </a:r>
            <a:r>
              <a:rPr b="0" lang="ru-RU" sz="3600" spc="-1" strike="noStrike">
                <a:solidFill>
                  <a:srgbClr val="2369b0"/>
                </a:solidFill>
                <a:latin typeface="Times New Roman"/>
                <a:ea typeface="DejaVu Sans"/>
              </a:rPr>
              <a:t>а</a:t>
            </a:r>
            <a:r>
              <a:rPr b="0" lang="ru-RU" sz="3600" spc="-1" strike="noStrike">
                <a:solidFill>
                  <a:srgbClr val="2369b0"/>
                </a:solidFill>
                <a:latin typeface="Times New Roman"/>
                <a:ea typeface="DejaVu Sans"/>
              </a:rPr>
              <a:t>ц</a:t>
            </a:r>
            <a:r>
              <a:rPr b="0" lang="ru-RU" sz="3600" spc="-1" strike="noStrike">
                <a:solidFill>
                  <a:srgbClr val="2369b0"/>
                </a:solidFill>
                <a:latin typeface="Times New Roman"/>
                <a:ea typeface="DejaVu Sans"/>
              </a:rPr>
              <a:t>и</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й</a:t>
            </a:r>
            <a:r>
              <a:rPr b="0" lang="ru-RU" sz="3600" spc="-1" strike="noStrike">
                <a:solidFill>
                  <a:srgbClr val="2369b0"/>
                </a:solidFill>
                <a:latin typeface="Times New Roman"/>
                <a:ea typeface="DejaVu Sans"/>
              </a:rPr>
              <a:t> </a:t>
            </a:r>
            <a:r>
              <a:rPr b="0" lang="ru-RU" sz="3600" spc="-1" strike="noStrike">
                <a:solidFill>
                  <a:srgbClr val="2369b0"/>
                </a:solidFill>
                <a:latin typeface="Times New Roman"/>
                <a:ea typeface="DejaVu Sans"/>
              </a:rPr>
              <a:t>б</a:t>
            </a:r>
            <a:r>
              <a:rPr b="0" lang="ru-RU" sz="3600" spc="-1" strike="noStrike">
                <a:solidFill>
                  <a:srgbClr val="2369b0"/>
                </a:solidFill>
                <a:latin typeface="Times New Roman"/>
                <a:ea typeface="DejaVu Sans"/>
              </a:rPr>
              <a:t>е</a:t>
            </a:r>
            <a:r>
              <a:rPr b="0" lang="ru-RU" sz="3600" spc="-1" strike="noStrike">
                <a:solidFill>
                  <a:srgbClr val="2369b0"/>
                </a:solidFill>
                <a:latin typeface="Times New Roman"/>
                <a:ea typeface="DejaVu Sans"/>
              </a:rPr>
              <a:t>з</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п</a:t>
            </a:r>
            <a:r>
              <a:rPr b="0" lang="ru-RU" sz="3600" spc="-1" strike="noStrike">
                <a:solidFill>
                  <a:srgbClr val="2369b0"/>
                </a:solidFill>
                <a:latin typeface="Times New Roman"/>
                <a:ea typeface="DejaVu Sans"/>
              </a:rPr>
              <a:t>а</a:t>
            </a:r>
            <a:r>
              <a:rPr b="0" lang="ru-RU" sz="3600" spc="-1" strike="noStrike">
                <a:solidFill>
                  <a:srgbClr val="2369b0"/>
                </a:solidFill>
                <a:latin typeface="Times New Roman"/>
                <a:ea typeface="DejaVu Sans"/>
              </a:rPr>
              <a:t>с</a:t>
            </a:r>
            <a:r>
              <a:rPr b="0" lang="ru-RU" sz="3600" spc="-1" strike="noStrike">
                <a:solidFill>
                  <a:srgbClr val="2369b0"/>
                </a:solidFill>
                <a:latin typeface="Times New Roman"/>
                <a:ea typeface="DejaVu Sans"/>
              </a:rPr>
              <a:t>н</a:t>
            </a:r>
            <a:r>
              <a:rPr b="0" lang="ru-RU" sz="3600" spc="-1" strike="noStrike">
                <a:solidFill>
                  <a:srgbClr val="2369b0"/>
                </a:solidFill>
                <a:latin typeface="Times New Roman"/>
                <a:ea typeface="DejaVu Sans"/>
              </a:rPr>
              <a:t>о</a:t>
            </a:r>
            <a:r>
              <a:rPr b="0" lang="ru-RU" sz="3600" spc="-1" strike="noStrike">
                <a:solidFill>
                  <a:srgbClr val="2369b0"/>
                </a:solidFill>
                <a:latin typeface="Times New Roman"/>
                <a:ea typeface="DejaVu Sans"/>
              </a:rPr>
              <a:t>с</a:t>
            </a:r>
            <a:r>
              <a:rPr b="0" lang="ru-RU" sz="3600" spc="-1" strike="noStrike">
                <a:solidFill>
                  <a:srgbClr val="2369b0"/>
                </a:solidFill>
                <a:latin typeface="Times New Roman"/>
                <a:ea typeface="DejaVu Sans"/>
              </a:rPr>
              <a:t>т</a:t>
            </a:r>
            <a:r>
              <a:rPr b="0" lang="ru-RU" sz="3600" spc="-1" strike="noStrike">
                <a:solidFill>
                  <a:srgbClr val="2369b0"/>
                </a:solidFill>
                <a:latin typeface="Times New Roman"/>
                <a:ea typeface="DejaVu Sans"/>
              </a:rPr>
              <a:t>и</a:t>
            </a:r>
            <a:endParaRPr b="0" lang="en-US" sz="3600" spc="-1" strike="noStrike">
              <a:latin typeface="Arial"/>
            </a:endParaRPr>
          </a:p>
        </p:txBody>
      </p:sp>
      <p:sp>
        <p:nvSpPr>
          <p:cNvPr id="88" name="TextBox 3"/>
          <p:cNvSpPr/>
          <p:nvPr/>
        </p:nvSpPr>
        <p:spPr>
          <a:xfrm>
            <a:off x="410040" y="6261480"/>
            <a:ext cx="6252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ru-RU" sz="2000" spc="-1" strike="noStrike">
                <a:solidFill>
                  <a:srgbClr val="000000"/>
                </a:solidFill>
                <a:latin typeface="Times New Roman"/>
                <a:ea typeface="DejaVu Sans"/>
              </a:rPr>
              <a:t>Спирин Андрей Андреевич, кандидат технических наук</a:t>
            </a:r>
            <a:endParaRPr b="0" lang="en-US" sz="2000" spc="-1" strike="noStrike">
              <a:latin typeface="Arial"/>
            </a:endParaRPr>
          </a:p>
        </p:txBody>
      </p:sp>
      <p:sp>
        <p:nvSpPr>
          <p:cNvPr id="89" name="TextBox 4"/>
          <p:cNvSpPr/>
          <p:nvPr/>
        </p:nvSpPr>
        <p:spPr>
          <a:xfrm>
            <a:off x="380880" y="2514600"/>
            <a:ext cx="111978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ru-RU" sz="2400" spc="-1" strike="noStrike">
                <a:solidFill>
                  <a:srgbClr val="000000"/>
                </a:solidFill>
                <a:latin typeface="Times New Roman"/>
                <a:ea typeface="DejaVu Sans"/>
              </a:rPr>
              <a:t>Лекция 5. </a:t>
            </a:r>
            <a:endParaRPr b="0" lang="en-US" sz="2400" spc="-1" strike="noStrike">
              <a:latin typeface="Arial"/>
            </a:endParaRPr>
          </a:p>
          <a:p>
            <a:pPr>
              <a:lnSpc>
                <a:spcPct val="100000"/>
              </a:lnSpc>
              <a:buNone/>
            </a:pPr>
            <a:r>
              <a:rPr b="0" lang="ru-RU" sz="2400" spc="-1" strike="noStrike">
                <a:solidFill>
                  <a:srgbClr val="000000"/>
                </a:solidFill>
                <a:latin typeface="Times New Roman"/>
                <a:ea typeface="DejaVu Sans"/>
              </a:rPr>
              <a:t>Анализ защищенности.</a:t>
            </a:r>
            <a:endParaRPr b="0" lang="en-US" sz="2400" spc="-1" strike="noStrike">
              <a:latin typeface="Arial"/>
            </a:endParaRPr>
          </a:p>
        </p:txBody>
      </p:sp>
      <p:sp>
        <p:nvSpPr>
          <p:cNvPr id="90" name="TextBox 6"/>
          <p:cNvSpPr/>
          <p:nvPr/>
        </p:nvSpPr>
        <p:spPr>
          <a:xfrm>
            <a:off x="9730440" y="6267600"/>
            <a:ext cx="18439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ru-RU" sz="2000" spc="-1" strike="noStrike">
                <a:solidFill>
                  <a:srgbClr val="000000"/>
                </a:solidFill>
                <a:latin typeface="Times New Roman"/>
                <a:ea typeface="DejaVu Sans"/>
              </a:rPr>
              <a:t>Москва, 2023 г.</a:t>
            </a:r>
            <a:endParaRPr b="0" lang="en-US" sz="2000" spc="-1" strike="noStrike">
              <a:latin typeface="Arial"/>
            </a:endParaRPr>
          </a:p>
        </p:txBody>
      </p:sp>
      <p:pic>
        <p:nvPicPr>
          <p:cNvPr id="91" name="Рисунок 7" descr=""/>
          <p:cNvPicPr/>
          <p:nvPr/>
        </p:nvPicPr>
        <p:blipFill>
          <a:blip r:embed="rId1"/>
          <a:stretch/>
        </p:blipFill>
        <p:spPr>
          <a:xfrm>
            <a:off x="11125080" y="83520"/>
            <a:ext cx="996480" cy="1055880"/>
          </a:xfrm>
          <a:prstGeom prst="rect">
            <a:avLst/>
          </a:prstGeom>
          <a:ln w="0">
            <a:noFill/>
          </a:ln>
        </p:spPr>
      </p:pic>
      <p:sp>
        <p:nvSpPr>
          <p:cNvPr id="92" name="Прямая соединительная линия 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04920" y="57240"/>
            <a:ext cx="861012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Статистика по киберинцидентам</a:t>
            </a:r>
            <a:endParaRPr b="0" lang="en-US" sz="3200" spc="-1" strike="noStrike">
              <a:latin typeface="Arial"/>
            </a:endParaRPr>
          </a:p>
        </p:txBody>
      </p:sp>
      <p:sp>
        <p:nvSpPr>
          <p:cNvPr id="122" name="Прямая соединительная линия 44"/>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3" name=""/>
          <p:cNvSpPr/>
          <p:nvPr/>
        </p:nvSpPr>
        <p:spPr>
          <a:xfrm>
            <a:off x="372600" y="6400800"/>
            <a:ext cx="96854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latin typeface="Arial"/>
              </a:rPr>
              <a:t>https://www.ptsecurity.com/ru-ru/research/analytics/cybersecurity-threatscape-2023-q1/</a:t>
            </a:r>
            <a:endParaRPr b="0" lang="en-US" sz="1800" spc="-1" strike="noStrike">
              <a:latin typeface="Arial"/>
            </a:endParaRPr>
          </a:p>
        </p:txBody>
      </p:sp>
      <p:pic>
        <p:nvPicPr>
          <p:cNvPr id="124" name="" descr=""/>
          <p:cNvPicPr/>
          <p:nvPr/>
        </p:nvPicPr>
        <p:blipFill>
          <a:blip r:embed="rId1"/>
          <a:stretch/>
        </p:blipFill>
        <p:spPr>
          <a:xfrm>
            <a:off x="3999600" y="721440"/>
            <a:ext cx="4458240" cy="5679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04920" y="57240"/>
            <a:ext cx="8610120" cy="472680"/>
          </a:xfrm>
          <a:prstGeom prst="rect">
            <a:avLst/>
          </a:prstGeom>
          <a:noFill/>
          <a:ln w="0">
            <a:noFill/>
          </a:ln>
        </p:spPr>
        <p:txBody>
          <a:bodyPr lIns="0" rIns="0" tIns="0" bIns="0" anchor="t">
            <a:noAutofit/>
          </a:bodyPr>
          <a:p>
            <a:r>
              <a:rPr b="0" lang="en-US" sz="3200" spc="-1" strike="noStrike">
                <a:solidFill>
                  <a:srgbClr val="2369b0"/>
                </a:solidFill>
                <a:latin typeface="Times New Roman"/>
                <a:ea typeface="DejaVu Sans"/>
              </a:rPr>
              <a:t>Виды анализа безопасности</a:t>
            </a:r>
            <a:endParaRPr b="0" lang="en-US" sz="3200" spc="-1" strike="noStrike">
              <a:latin typeface="Arial"/>
            </a:endParaRPr>
          </a:p>
        </p:txBody>
      </p:sp>
      <p:sp>
        <p:nvSpPr>
          <p:cNvPr id="126" name="Прямая соединительная линия 45"/>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graphicFrame>
        <p:nvGraphicFramePr>
          <p:cNvPr id="127" name="Table 5"/>
          <p:cNvGraphicFramePr/>
          <p:nvPr/>
        </p:nvGraphicFramePr>
        <p:xfrm>
          <a:off x="219960" y="958320"/>
          <a:ext cx="11667240" cy="4631040"/>
        </p:xfrm>
        <a:graphic>
          <a:graphicData uri="http://schemas.openxmlformats.org/drawingml/2006/table">
            <a:tbl>
              <a:tblPr/>
              <a:tblGrid>
                <a:gridCol w="2897640"/>
                <a:gridCol w="2766600"/>
                <a:gridCol w="2593800"/>
                <a:gridCol w="3409200"/>
              </a:tblGrid>
              <a:tr h="543240">
                <a:tc>
                  <a:txBody>
                    <a:bodyPr lIns="90000" rIns="90000" anchor="t">
                      <a:noAutofit/>
                    </a:bodyPr>
                    <a:p>
                      <a:pPr algn="ctr">
                        <a:lnSpc>
                          <a:spcPct val="100000"/>
                        </a:lnSpc>
                        <a:buNone/>
                      </a:pPr>
                      <a:r>
                        <a:rPr b="1" lang="ru-RU" sz="1600" spc="-1" strike="noStrike">
                          <a:solidFill>
                            <a:srgbClr val="000000"/>
                          </a:solidFill>
                          <a:latin typeface="Times New Roman"/>
                          <a:ea typeface="DejaVu Sans"/>
                        </a:rPr>
                        <a:t>Аудит безопасности</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ru-RU" sz="1600" spc="-1" strike="noStrike">
                          <a:solidFill>
                            <a:srgbClr val="000000"/>
                          </a:solidFill>
                          <a:latin typeface="Times New Roman"/>
                          <a:ea typeface="DejaVu Sans"/>
                        </a:rPr>
                        <a:t>Пентест</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ru-RU" sz="1600" spc="-1" strike="noStrike">
                          <a:solidFill>
                            <a:srgbClr val="000000"/>
                          </a:solidFill>
                          <a:latin typeface="Times New Roman"/>
                          <a:ea typeface="DejaVu Sans"/>
                        </a:rPr>
                        <a:t>Анализ </a:t>
                      </a:r>
                      <a:r>
                        <a:rPr b="1" lang="ru-RU" sz="1600" spc="-1" strike="noStrike">
                          <a:solidFill>
                            <a:srgbClr val="000000"/>
                          </a:solidFill>
                          <a:latin typeface="Times New Roman"/>
                          <a:ea typeface="DejaVu Sans"/>
                        </a:rPr>
                        <a:t>защищенности</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r>
                        <a:rPr b="1" lang="ru-RU" sz="1600" spc="-1" strike="noStrike">
                          <a:solidFill>
                            <a:srgbClr val="000000"/>
                          </a:solidFill>
                          <a:latin typeface="Times New Roman"/>
                          <a:ea typeface="DejaVu Sans"/>
                        </a:rPr>
                        <a:t>Редтиминг</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595440">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Общее понятие</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Специализированный </a:t>
                      </a:r>
                      <a:r>
                        <a:rPr b="0" lang="ru-RU" sz="1600" spc="-1" strike="noStrike">
                          <a:solidFill>
                            <a:srgbClr val="000000"/>
                          </a:solidFill>
                          <a:latin typeface="Times New Roman"/>
                          <a:ea typeface="DejaVu Sans"/>
                        </a:rPr>
                        <a:t>тест на проникновение </a:t>
                      </a:r>
                      <a:r>
                        <a:rPr b="0" lang="ru-RU" sz="1600" spc="-1" strike="noStrike">
                          <a:solidFill>
                            <a:srgbClr val="000000"/>
                          </a:solidFill>
                          <a:latin typeface="Times New Roman"/>
                          <a:ea typeface="DejaVu Sans"/>
                        </a:rPr>
                        <a:t>в систему</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Широкий спектр </a:t>
                      </a:r>
                      <a:r>
                        <a:rPr b="0" lang="ru-RU" sz="1600" spc="-1" strike="noStrike">
                          <a:solidFill>
                            <a:srgbClr val="000000"/>
                          </a:solidFill>
                          <a:latin typeface="Times New Roman"/>
                          <a:ea typeface="DejaVu Sans"/>
                        </a:rPr>
                        <a:t>проводимых </a:t>
                      </a:r>
                      <a:r>
                        <a:rPr b="0" lang="ru-RU" sz="1600" spc="-1" strike="noStrike">
                          <a:solidFill>
                            <a:srgbClr val="000000"/>
                          </a:solidFill>
                          <a:latin typeface="Times New Roman"/>
                          <a:ea typeface="DejaVu Sans"/>
                        </a:rPr>
                        <a:t>исследований</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Достижение </a:t>
                      </a:r>
                      <a:r>
                        <a:rPr b="0" lang="ru-RU" sz="1600" spc="-1" strike="noStrike">
                          <a:solidFill>
                            <a:srgbClr val="000000"/>
                          </a:solidFill>
                          <a:latin typeface="Times New Roman"/>
                          <a:ea typeface="DejaVu Sans"/>
                        </a:rPr>
                        <a:t>некоторых угроз или </a:t>
                      </a:r>
                      <a:r>
                        <a:rPr b="0" lang="ru-RU" sz="1600" spc="-1" strike="noStrike">
                          <a:solidFill>
                            <a:srgbClr val="000000"/>
                          </a:solidFill>
                          <a:latin typeface="Times New Roman"/>
                          <a:ea typeface="DejaVu Sans"/>
                        </a:rPr>
                        <a:t>бизнес-рисков</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000440">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Любой вид </a:t>
                      </a:r>
                      <a:r>
                        <a:rPr b="0" lang="ru-RU" sz="1600" spc="-1" strike="noStrike">
                          <a:solidFill>
                            <a:srgbClr val="000000"/>
                          </a:solidFill>
                          <a:latin typeface="Times New Roman"/>
                          <a:ea typeface="DejaVu Sans"/>
                        </a:rPr>
                        <a:t>исследования </a:t>
                      </a:r>
                      <a:r>
                        <a:rPr b="0" lang="ru-RU" sz="1600" spc="-1" strike="noStrike">
                          <a:solidFill>
                            <a:srgbClr val="000000"/>
                          </a:solidFill>
                          <a:latin typeface="Times New Roman"/>
                          <a:ea typeface="DejaVu Sans"/>
                        </a:rPr>
                        <a:t>безопасности объекта, </a:t>
                      </a:r>
                      <a:r>
                        <a:rPr b="0" lang="ru-RU" sz="1600" spc="-1" strike="noStrike">
                          <a:solidFill>
                            <a:srgbClr val="000000"/>
                          </a:solidFill>
                          <a:latin typeface="Times New Roman"/>
                          <a:ea typeface="DejaVu Sans"/>
                        </a:rPr>
                        <a:t>проверка его </a:t>
                      </a:r>
                      <a:r>
                        <a:rPr b="0" lang="ru-RU" sz="1600" spc="-1" strike="noStrike">
                          <a:solidFill>
                            <a:srgbClr val="000000"/>
                          </a:solidFill>
                          <a:latin typeface="Times New Roman"/>
                          <a:ea typeface="DejaVu Sans"/>
                        </a:rPr>
                        <a:t>соответствия </a:t>
                      </a:r>
                      <a:r>
                        <a:rPr b="0" lang="ru-RU" sz="1600" spc="-1" strike="noStrike">
                          <a:solidFill>
                            <a:srgbClr val="000000"/>
                          </a:solidFill>
                          <a:latin typeface="Times New Roman"/>
                          <a:ea typeface="DejaVu Sans"/>
                        </a:rPr>
                        <a:t>требованиям</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Бинарный ответ на </a:t>
                      </a:r>
                      <a:r>
                        <a:rPr b="0" lang="ru-RU" sz="1600" spc="-1" strike="noStrike">
                          <a:solidFill>
                            <a:srgbClr val="000000"/>
                          </a:solidFill>
                          <a:latin typeface="Times New Roman"/>
                          <a:ea typeface="DejaVu Sans"/>
                        </a:rPr>
                        <a:t>вопрос: возможно ли </a:t>
                      </a:r>
                      <a:r>
                        <a:rPr b="0" lang="ru-RU" sz="1600" spc="-1" strike="noStrike">
                          <a:solidFill>
                            <a:srgbClr val="000000"/>
                          </a:solidFill>
                          <a:latin typeface="Times New Roman"/>
                          <a:ea typeface="DejaVu Sans"/>
                        </a:rPr>
                        <a:t>проникновение? Да/ </a:t>
                      </a:r>
                      <a:r>
                        <a:rPr b="0" lang="ru-RU" sz="1600" spc="-1" strike="noStrike">
                          <a:solidFill>
                            <a:srgbClr val="000000"/>
                          </a:solidFill>
                          <a:latin typeface="Times New Roman"/>
                          <a:ea typeface="DejaVu Sans"/>
                        </a:rPr>
                        <a:t>Нет</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Поиск наибольшего </a:t>
                      </a:r>
                      <a:r>
                        <a:rPr b="0" lang="ru-RU" sz="1600" spc="-1" strike="noStrike">
                          <a:solidFill>
                            <a:srgbClr val="000000"/>
                          </a:solidFill>
                          <a:latin typeface="Times New Roman"/>
                          <a:ea typeface="DejaVu Sans"/>
                        </a:rPr>
                        <a:t>числа уязвимостей</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Перед командой </a:t>
                      </a:r>
                      <a:r>
                        <a:rPr b="0" lang="ru-RU" sz="1600" spc="-1" strike="noStrike">
                          <a:solidFill>
                            <a:srgbClr val="000000"/>
                          </a:solidFill>
                          <a:latin typeface="Times New Roman"/>
                          <a:ea typeface="DejaVu Sans"/>
                        </a:rPr>
                        <a:t>атакующих </a:t>
                      </a:r>
                      <a:r>
                        <a:rPr b="0" lang="ru-RU" sz="1600" spc="-1" strike="noStrike">
                          <a:solidFill>
                            <a:srgbClr val="000000"/>
                          </a:solidFill>
                          <a:latin typeface="Times New Roman"/>
                          <a:ea typeface="DejaVu Sans"/>
                        </a:rPr>
                        <a:t>практически не </a:t>
                      </a:r>
                      <a:r>
                        <a:rPr b="0" lang="ru-RU" sz="1600" spc="-1" strike="noStrike">
                          <a:solidFill>
                            <a:srgbClr val="000000"/>
                          </a:solidFill>
                          <a:latin typeface="Times New Roman"/>
                          <a:ea typeface="DejaVu Sans"/>
                        </a:rPr>
                        <a:t>ставится ограничений </a:t>
                      </a:r>
                      <a:r>
                        <a:rPr b="0" lang="ru-RU" sz="1600" spc="-1" strike="noStrike">
                          <a:solidFill>
                            <a:srgbClr val="000000"/>
                          </a:solidFill>
                          <a:latin typeface="Times New Roman"/>
                          <a:ea typeface="DejaVu Sans"/>
                        </a:rPr>
                        <a:t>(единственное </a:t>
                      </a:r>
                      <a:r>
                        <a:rPr b="0" lang="ru-RU" sz="1600" spc="-1" strike="noStrike">
                          <a:solidFill>
                            <a:srgbClr val="000000"/>
                          </a:solidFill>
                          <a:latin typeface="Times New Roman"/>
                          <a:ea typeface="DejaVu Sans"/>
                        </a:rPr>
                        <a:t>ограничение – рамки </a:t>
                      </a:r>
                      <a:r>
                        <a:rPr b="0" lang="ru-RU" sz="1600" spc="-1" strike="noStrike">
                          <a:solidFill>
                            <a:srgbClr val="000000"/>
                          </a:solidFill>
                          <a:latin typeface="Times New Roman"/>
                          <a:ea typeface="DejaVu Sans"/>
                        </a:rPr>
                        <a:t>закона).</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23320">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Обширный спектр </a:t>
                      </a:r>
                      <a:r>
                        <a:rPr b="0" lang="ru-RU" sz="1600" spc="-1" strike="noStrike">
                          <a:solidFill>
                            <a:srgbClr val="000000"/>
                          </a:solidFill>
                          <a:latin typeface="Times New Roman"/>
                          <a:ea typeface="DejaVu Sans"/>
                        </a:rPr>
                        <a:t>применения</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Актуален для </a:t>
                      </a:r>
                      <a:r>
                        <a:rPr b="0" lang="ru-RU" sz="1600" spc="-1" strike="noStrike">
                          <a:solidFill>
                            <a:srgbClr val="000000"/>
                          </a:solidFill>
                          <a:latin typeface="Times New Roman"/>
                          <a:ea typeface="DejaVu Sans"/>
                        </a:rPr>
                        <a:t>финансового сектора, </a:t>
                      </a:r>
                      <a:r>
                        <a:rPr b="0" lang="ru-RU" sz="1600" spc="-1" strike="noStrike">
                          <a:solidFill>
                            <a:srgbClr val="000000"/>
                          </a:solidFill>
                          <a:latin typeface="Times New Roman"/>
                          <a:ea typeface="DejaVu Sans"/>
                        </a:rPr>
                        <a:t>эквайеров карт, </a:t>
                      </a:r>
                      <a:r>
                        <a:rPr b="0" lang="ru-RU" sz="1600" spc="-1" strike="noStrike">
                          <a:solidFill>
                            <a:srgbClr val="000000"/>
                          </a:solidFill>
                          <a:latin typeface="Times New Roman"/>
                          <a:ea typeface="DejaVu Sans"/>
                        </a:rPr>
                        <a:t>платежных систем</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Применяется в </a:t>
                      </a:r>
                      <a:r>
                        <a:rPr b="0" lang="ru-RU" sz="1600" spc="-1" strike="noStrike">
                          <a:solidFill>
                            <a:srgbClr val="000000"/>
                          </a:solidFill>
                          <a:latin typeface="Times New Roman"/>
                          <a:ea typeface="DejaVu Sans"/>
                        </a:rPr>
                        <a:t>основном в ИТ-</a:t>
                      </a:r>
                      <a:r>
                        <a:rPr b="0" lang="ru-RU" sz="1600" spc="-1" strike="noStrike">
                          <a:solidFill>
                            <a:srgbClr val="000000"/>
                          </a:solidFill>
                          <a:latin typeface="Times New Roman"/>
                          <a:ea typeface="DejaVu Sans"/>
                        </a:rPr>
                        <a:t>инфраструктуре</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В отличие от обычного </a:t>
                      </a:r>
                      <a:r>
                        <a:rPr b="0" lang="ru-RU" sz="1600" spc="-1" strike="noStrike">
                          <a:solidFill>
                            <a:srgbClr val="000000"/>
                          </a:solidFill>
                          <a:latin typeface="Times New Roman"/>
                          <a:ea typeface="DejaVu Sans"/>
                        </a:rPr>
                        <a:t>анализа защищенности </a:t>
                      </a:r>
                      <a:r>
                        <a:rPr b="0" lang="ru-RU" sz="1600" spc="-1" strike="noStrike">
                          <a:solidFill>
                            <a:srgbClr val="000000"/>
                          </a:solidFill>
                          <a:latin typeface="Times New Roman"/>
                          <a:ea typeface="DejaVu Sans"/>
                        </a:rPr>
                        <a:t>или пентеста, </a:t>
                      </a:r>
                      <a:r>
                        <a:rPr b="0" lang="ru-RU" sz="1600" spc="-1" strike="noStrike">
                          <a:solidFill>
                            <a:srgbClr val="000000"/>
                          </a:solidFill>
                          <a:latin typeface="Times New Roman"/>
                          <a:ea typeface="DejaVu Sans"/>
                        </a:rPr>
                        <a:t>редтимеры могут </a:t>
                      </a:r>
                      <a:r>
                        <a:rPr b="0" lang="ru-RU" sz="1600" spc="-1" strike="noStrike">
                          <a:solidFill>
                            <a:srgbClr val="000000"/>
                          </a:solidFill>
                          <a:latin typeface="Times New Roman"/>
                          <a:ea typeface="DejaVu Sans"/>
                        </a:rPr>
                        <a:t>достигать бизнес-</a:t>
                      </a:r>
                      <a:r>
                        <a:rPr b="0" lang="ru-RU" sz="1600" spc="-1" strike="noStrike">
                          <a:solidFill>
                            <a:srgbClr val="000000"/>
                          </a:solidFill>
                          <a:latin typeface="Times New Roman"/>
                          <a:ea typeface="DejaVu Sans"/>
                        </a:rPr>
                        <a:t>рисков любыми </a:t>
                      </a:r>
                      <a:r>
                        <a:rPr b="0" lang="ru-RU" sz="1600" spc="-1" strike="noStrike">
                          <a:solidFill>
                            <a:srgbClr val="000000"/>
                          </a:solidFill>
                          <a:latin typeface="Times New Roman"/>
                          <a:ea typeface="DejaVu Sans"/>
                        </a:rPr>
                        <a:t>методами: хоть </a:t>
                      </a:r>
                      <a:r>
                        <a:rPr b="0" lang="ru-RU" sz="1600" spc="-1" strike="noStrike">
                          <a:solidFill>
                            <a:srgbClr val="000000"/>
                          </a:solidFill>
                          <a:latin typeface="Times New Roman"/>
                          <a:ea typeface="DejaVu Sans"/>
                        </a:rPr>
                        <a:t>проникнуть в офис и </a:t>
                      </a:r>
                      <a:r>
                        <a:rPr b="0" lang="ru-RU" sz="1600" spc="-1" strike="noStrike">
                          <a:solidFill>
                            <a:srgbClr val="000000"/>
                          </a:solidFill>
                          <a:latin typeface="Times New Roman"/>
                          <a:ea typeface="DejaVu Sans"/>
                        </a:rPr>
                        <a:t>физически украсть </a:t>
                      </a:r>
                      <a:r>
                        <a:rPr b="0" lang="ru-RU" sz="1600" spc="-1" strike="noStrike">
                          <a:solidFill>
                            <a:srgbClr val="000000"/>
                          </a:solidFill>
                          <a:latin typeface="Times New Roman"/>
                          <a:ea typeface="DejaVu Sans"/>
                        </a:rPr>
                        <a:t>бумагу с паролями или </a:t>
                      </a:r>
                      <a:r>
                        <a:rPr b="0" lang="ru-RU" sz="1600" spc="-1" strike="noStrike">
                          <a:solidFill>
                            <a:srgbClr val="000000"/>
                          </a:solidFill>
                          <a:latin typeface="Times New Roman"/>
                          <a:ea typeface="DejaVu Sans"/>
                        </a:rPr>
                        <a:t>перехватить wifi</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63920">
                <a:tc>
                  <a:txBody>
                    <a:bodyPr lIns="90000" rIns="90000" anchor="t">
                      <a:noAutofit/>
                    </a:bodyPr>
                    <a:p>
                      <a:pPr algn="ctr">
                        <a:lnSpc>
                          <a:spcPct val="100000"/>
                        </a:lnSpc>
                        <a:buNone/>
                      </a:pPr>
                      <a:r>
                        <a:rPr b="0" lang="ru-RU" sz="1600" spc="-1" strike="noStrike">
                          <a:solidFill>
                            <a:srgbClr val="000000"/>
                          </a:solidFill>
                          <a:latin typeface="Times New Roman"/>
                          <a:ea typeface="DejaVu Sans"/>
                        </a:rPr>
                        <a:t>Разные процедуры с </a:t>
                      </a:r>
                      <a:r>
                        <a:rPr b="0" lang="ru-RU" sz="1600" spc="-1" strike="noStrike">
                          <a:solidFill>
                            <a:srgbClr val="000000"/>
                          </a:solidFill>
                          <a:latin typeface="Times New Roman"/>
                          <a:ea typeface="DejaVu Sans"/>
                        </a:rPr>
                        <a:t>общей методологией</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Спланированное, </a:t>
                      </a:r>
                      <a:r>
                        <a:rPr b="0" lang="ru-RU" sz="1600" spc="-1" strike="noStrike">
                          <a:solidFill>
                            <a:srgbClr val="000000"/>
                          </a:solidFill>
                          <a:latin typeface="Times New Roman"/>
                          <a:ea typeface="DejaVu Sans"/>
                        </a:rPr>
                        <a:t>подготовленное и </a:t>
                      </a:r>
                      <a:r>
                        <a:rPr b="0" lang="ru-RU" sz="1600" spc="-1" strike="noStrike">
                          <a:solidFill>
                            <a:srgbClr val="000000"/>
                          </a:solidFill>
                          <a:latin typeface="Times New Roman"/>
                          <a:ea typeface="DejaVu Sans"/>
                        </a:rPr>
                        <a:t>целевое мероприятие</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Комплекс </a:t>
                      </a:r>
                      <a:r>
                        <a:rPr b="0" lang="ru-RU" sz="1600" spc="-1" strike="noStrike">
                          <a:solidFill>
                            <a:srgbClr val="000000"/>
                          </a:solidFill>
                          <a:latin typeface="Times New Roman"/>
                          <a:ea typeface="DejaVu Sans"/>
                        </a:rPr>
                        <a:t>исследований</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ru-RU" sz="1600" spc="-1" strike="noStrike">
                          <a:solidFill>
                            <a:srgbClr val="000000"/>
                          </a:solidFill>
                          <a:latin typeface="Times New Roman"/>
                          <a:ea typeface="DejaVu Sans"/>
                        </a:rPr>
                        <a:t>Киберучение</a:t>
                      </a:r>
                      <a:endParaRPr b="0" lang="en-US" sz="1600" spc="-1" strike="noStrike">
                        <a:latin typeface="Times New Roman"/>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Анализ защищенности</a:t>
            </a:r>
            <a:endParaRPr b="0" lang="en-US" sz="3200" spc="-1" strike="noStrike">
              <a:latin typeface="Arial"/>
            </a:endParaRPr>
          </a:p>
        </p:txBody>
      </p:sp>
      <p:sp>
        <p:nvSpPr>
          <p:cNvPr id="129" name="Прямая соединительная линия 1"/>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30" name="" descr=""/>
          <p:cNvPicPr/>
          <p:nvPr/>
        </p:nvPicPr>
        <p:blipFill>
          <a:blip r:embed="rId1"/>
          <a:stretch/>
        </p:blipFill>
        <p:spPr>
          <a:xfrm>
            <a:off x="685800" y="685800"/>
            <a:ext cx="10333080" cy="5961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Анализ защищенности</a:t>
            </a:r>
            <a:endParaRPr b="0" lang="en-US" sz="3200" spc="-1" strike="noStrike">
              <a:latin typeface="Arial"/>
            </a:endParaRPr>
          </a:p>
        </p:txBody>
      </p:sp>
      <p:sp>
        <p:nvSpPr>
          <p:cNvPr id="132" name="Прямая соединительная линия 9"/>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33" name=""/>
          <p:cNvSpPr txBox="1"/>
          <p:nvPr/>
        </p:nvSpPr>
        <p:spPr>
          <a:xfrm>
            <a:off x="228600" y="913680"/>
            <a:ext cx="10798920" cy="20581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Способность обнаруживать уязвимости в широком спектре систем</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Оценки проводятся с помощью сканеров безопасности</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Скрытый характер операций</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Основное внимание в отчете уделяется тому, какие уязвимости существуют и как их можно устранить</a:t>
            </a:r>
            <a:endParaRPr b="0" lang="en-US" sz="2800" spc="-1" strike="noStrike">
              <a:latin typeface="Arial"/>
            </a:endParaRPr>
          </a:p>
        </p:txBody>
      </p:sp>
      <p:sp>
        <p:nvSpPr>
          <p:cNvPr id="134" name=""/>
          <p:cNvSpPr txBox="1"/>
          <p:nvPr/>
        </p:nvSpPr>
        <p:spPr>
          <a:xfrm>
            <a:off x="228600" y="2997720"/>
            <a:ext cx="11578680" cy="3631680"/>
          </a:xfrm>
          <a:prstGeom prst="rect">
            <a:avLst/>
          </a:prstGeom>
          <a:noFill/>
          <a:ln w="0">
            <a:noFill/>
          </a:ln>
        </p:spPr>
        <p:txBody>
          <a:bodyPr lIns="90000" rIns="90000" tIns="45000" bIns="45000" anchor="t">
            <a:noAutofit/>
          </a:bodyPr>
          <a:p>
            <a:pPr marL="216000" indent="-216000">
              <a:buClr>
                <a:srgbClr val="000000"/>
              </a:buClr>
              <a:buSzPct val="45000"/>
              <a:buFont typeface="Symbol" charset="2"/>
              <a:buChar char=""/>
            </a:pPr>
            <a:r>
              <a:rPr b="1" lang="en-US" sz="2800" spc="-1" strike="noStrike">
                <a:solidFill>
                  <a:srgbClr val="000000"/>
                </a:solidFill>
                <a:latin typeface="Times New Roman"/>
                <a:ea typeface="DejaVu Sans"/>
              </a:rPr>
              <a:t>Как функционируют сканеры безопасности:</a:t>
            </a:r>
            <a:endParaRPr b="0" lang="en-US" sz="2800" spc="-1" strike="noStrike">
              <a:latin typeface="Arial"/>
            </a:endParaRPr>
          </a:p>
          <a:p>
            <a:pPr marL="216000" indent="-216000">
              <a:buClr>
                <a:srgbClr val="000000"/>
              </a:buClr>
              <a:buSzPct val="45000"/>
              <a:buFont typeface="Symbol" charset="2"/>
              <a:buChar char=""/>
            </a:pPr>
            <a:r>
              <a:rPr b="0" lang="en-US" sz="2800" spc="-1" strike="noStrike">
                <a:solidFill>
                  <a:srgbClr val="000000"/>
                </a:solidFill>
                <a:latin typeface="Times New Roman"/>
                <a:ea typeface="DejaVu Sans"/>
              </a:rPr>
              <a:t>Использует базу данных хорошо известных эксплойтов</a:t>
            </a:r>
            <a:endParaRPr b="0" lang="en-US" sz="2800" spc="-1" strike="noStrike">
              <a:latin typeface="Arial"/>
            </a:endParaRPr>
          </a:p>
          <a:p>
            <a:pPr marL="216000" indent="-216000">
              <a:buClr>
                <a:srgbClr val="000000"/>
              </a:buClr>
              <a:buSzPct val="45000"/>
              <a:buFont typeface="Symbol" charset="2"/>
              <a:buChar char=""/>
            </a:pPr>
            <a:r>
              <a:rPr b="0" lang="en-US" sz="2800" spc="-1" strike="noStrike">
                <a:solidFill>
                  <a:srgbClr val="000000"/>
                </a:solidFill>
                <a:latin typeface="Times New Roman"/>
                <a:ea typeface="DejaVu Sans"/>
              </a:rPr>
              <a:t>Начинается с указанного диапазона хостов</a:t>
            </a:r>
            <a:endParaRPr b="0" lang="en-US" sz="2800" spc="-1" strike="noStrike">
              <a:latin typeface="Arial"/>
            </a:endParaRPr>
          </a:p>
          <a:p>
            <a:pPr marL="216000" indent="-216000">
              <a:buClr>
                <a:srgbClr val="000000"/>
              </a:buClr>
              <a:buSzPct val="45000"/>
              <a:buFont typeface="Symbol" charset="2"/>
              <a:buChar char=""/>
            </a:pPr>
            <a:r>
              <a:rPr b="0" lang="en-US" sz="2800" spc="-1" strike="noStrike">
                <a:solidFill>
                  <a:srgbClr val="000000"/>
                </a:solidFill>
                <a:latin typeface="Times New Roman"/>
                <a:ea typeface="DejaVu Sans"/>
              </a:rPr>
              <a:t>Обнаруживает открытые порты TCP и UDP в пределах досягаемости и определяет, какие службы запущены на каждом хосте</a:t>
            </a:r>
            <a:endParaRPr b="0" lang="en-US" sz="2800" spc="-1" strike="noStrike">
              <a:latin typeface="Arial"/>
            </a:endParaRPr>
          </a:p>
          <a:p>
            <a:pPr marL="216000" indent="-216000">
              <a:buClr>
                <a:srgbClr val="000000"/>
              </a:buClr>
              <a:buSzPct val="45000"/>
              <a:buFont typeface="Symbol" charset="2"/>
              <a:buChar char=""/>
            </a:pPr>
            <a:r>
              <a:rPr b="0" lang="en-US" sz="2800" spc="-1" strike="noStrike">
                <a:solidFill>
                  <a:srgbClr val="000000"/>
                </a:solidFill>
                <a:latin typeface="Times New Roman"/>
                <a:ea typeface="DejaVu Sans"/>
              </a:rPr>
              <a:t>Выполняет проверку уязвимостей на основе информации, собранной для каждого хоста</a:t>
            </a:r>
            <a:endParaRPr b="0" lang="en-US" sz="2800" spc="-1" strike="noStrike">
              <a:latin typeface="Arial"/>
            </a:endParaRPr>
          </a:p>
          <a:p>
            <a:pPr marL="216000" indent="-216000">
              <a:buClr>
                <a:srgbClr val="000000"/>
              </a:buClr>
              <a:buSzPct val="45000"/>
              <a:buFont typeface="Symbol" charset="2"/>
              <a:buChar char=""/>
            </a:pPr>
            <a:r>
              <a:rPr b="0" lang="en-US" sz="2800" spc="-1" strike="noStrike">
                <a:solidFill>
                  <a:srgbClr val="000000"/>
                </a:solidFill>
                <a:latin typeface="Times New Roman"/>
                <a:ea typeface="DejaVu Sans"/>
              </a:rPr>
              <a:t>Создает отчет об уязвимостях, которые можно использовать, и шагах по их устранению</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Pentest</a:t>
            </a:r>
            <a:endParaRPr b="0" lang="en-US" sz="3200" spc="-1" strike="noStrike">
              <a:latin typeface="Arial"/>
            </a:endParaRPr>
          </a:p>
        </p:txBody>
      </p:sp>
      <p:sp>
        <p:nvSpPr>
          <p:cNvPr id="136" name="Прямая соединительная линия 3"/>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37" name="" descr=""/>
          <p:cNvPicPr/>
          <p:nvPr/>
        </p:nvPicPr>
        <p:blipFill>
          <a:blip r:embed="rId1"/>
          <a:stretch/>
        </p:blipFill>
        <p:spPr>
          <a:xfrm>
            <a:off x="950400" y="679680"/>
            <a:ext cx="10333080" cy="5961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Pentest</a:t>
            </a:r>
            <a:endParaRPr b="0" lang="en-US" sz="3200" spc="-1" strike="noStrike">
              <a:latin typeface="Arial"/>
            </a:endParaRPr>
          </a:p>
        </p:txBody>
      </p:sp>
      <p:sp>
        <p:nvSpPr>
          <p:cNvPr id="139" name="Прямая соединительная линия 46"/>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0" name=""/>
          <p:cNvSpPr txBox="1"/>
          <p:nvPr/>
        </p:nvSpPr>
        <p:spPr>
          <a:xfrm>
            <a:off x="228600" y="897840"/>
            <a:ext cx="11658600" cy="4259520"/>
          </a:xfrm>
          <a:prstGeom prst="rect">
            <a:avLst/>
          </a:prstGeom>
          <a:noFill/>
          <a:ln w="0">
            <a:noFill/>
          </a:ln>
        </p:spPr>
        <p:txBody>
          <a:bodyPr lIns="90000" rIns="90000" tIns="45000" bIns="45000" anchor="t">
            <a:noAutofit/>
          </a:bodyPr>
          <a:p>
            <a:pPr marL="216000" indent="-216000" algn="just">
              <a:lnSpc>
                <a:spcPct val="115000"/>
              </a:lnSpc>
              <a:spcBef>
                <a:spcPts val="1287"/>
              </a:spcBef>
              <a:spcAft>
                <a:spcPts val="1287"/>
              </a:spcAft>
              <a:buClr>
                <a:srgbClr val="000000"/>
              </a:buClr>
              <a:buSzPct val="45000"/>
              <a:buFont typeface="Wingdings" charset="2"/>
              <a:buChar char=""/>
            </a:pPr>
            <a:r>
              <a:rPr b="0" lang="ru-RU" sz="2400" spc="-1" strike="noStrike">
                <a:solidFill>
                  <a:srgbClr val="000000"/>
                </a:solidFill>
                <a:latin typeface="Arial"/>
                <a:ea typeface="DejaVu Sans"/>
              </a:rPr>
              <a:t>Пентест не является киберучениями и противостоянием Blue Team и Red Team.</a:t>
            </a:r>
            <a:endParaRPr b="0" lang="en-US" sz="2400" spc="-1" strike="noStrike">
              <a:latin typeface="Arial"/>
              <a:ea typeface="Noto Sans CJK SC"/>
            </a:endParaRPr>
          </a:p>
          <a:p>
            <a:pPr marL="216000" indent="-216000" algn="just">
              <a:lnSpc>
                <a:spcPct val="115000"/>
              </a:lnSpc>
              <a:spcBef>
                <a:spcPts val="1287"/>
              </a:spcBef>
              <a:spcAft>
                <a:spcPts val="1287"/>
              </a:spcAft>
              <a:buClr>
                <a:srgbClr val="000000"/>
              </a:buClr>
              <a:buSzPct val="45000"/>
              <a:buFont typeface="Wingdings" charset="2"/>
              <a:buChar char=""/>
            </a:pPr>
            <a:r>
              <a:rPr b="0" lang="ru-RU" sz="2400" spc="-1" strike="noStrike">
                <a:solidFill>
                  <a:srgbClr val="000000"/>
                </a:solidFill>
                <a:latin typeface="Arial"/>
                <a:ea typeface="DejaVu Sans"/>
              </a:rPr>
              <a:t>Время пентеста, как правило, ограничено поэтому команда тестирования не тратит время на stealth-сканирования и «заметание следов» своей деятельности. Если службы ИТ и ИБ, осведомленные о проведении пентеста, активно противостоят команде тестирования, предполагается, что такое активное противостояние злоумышленникам осуществляется всегда.</a:t>
            </a:r>
            <a:endParaRPr b="0" lang="en-US" sz="2400" spc="-1" strike="noStrike">
              <a:latin typeface="Arial"/>
              <a:ea typeface="Noto Sans CJK SC"/>
            </a:endParaRPr>
          </a:p>
          <a:p>
            <a:pPr marL="216000" indent="-216000" algn="just">
              <a:lnSpc>
                <a:spcPct val="115000"/>
              </a:lnSpc>
              <a:spcBef>
                <a:spcPts val="1287"/>
              </a:spcBef>
              <a:spcAft>
                <a:spcPts val="1287"/>
              </a:spcAft>
              <a:buClr>
                <a:srgbClr val="000000"/>
              </a:buClr>
              <a:buSzPct val="45000"/>
              <a:buFont typeface="Wingdings" charset="2"/>
              <a:buChar char=""/>
            </a:pPr>
            <a:r>
              <a:rPr b="0" lang="ru-RU" sz="2400" spc="-1" strike="noStrike">
                <a:solidFill>
                  <a:srgbClr val="000000"/>
                </a:solidFill>
                <a:latin typeface="Arial"/>
                <a:ea typeface="DejaVu Sans"/>
              </a:rPr>
              <a:t>В ходе пентеста не осуществляется поиск zero-day уязвимостей в соответствии с моделью нарушителя.</a:t>
            </a:r>
            <a:endParaRPr b="0" lang="en-US" sz="2400" spc="-1" strike="noStrike">
              <a:latin typeface="Arial"/>
              <a:ea typeface="Noto Sans CJK SC"/>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Pentest</a:t>
            </a:r>
            <a:endParaRPr b="0" lang="en-US" sz="3200" spc="-1" strike="noStrike">
              <a:latin typeface="Arial"/>
            </a:endParaRPr>
          </a:p>
        </p:txBody>
      </p:sp>
      <p:sp>
        <p:nvSpPr>
          <p:cNvPr id="142" name="Прямая соединительная линия 47"/>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3" name=""/>
          <p:cNvSpPr txBox="1"/>
          <p:nvPr/>
        </p:nvSpPr>
        <p:spPr>
          <a:xfrm>
            <a:off x="228600" y="897840"/>
            <a:ext cx="11658600" cy="3837600"/>
          </a:xfrm>
          <a:prstGeom prst="rect">
            <a:avLst/>
          </a:prstGeom>
          <a:noFill/>
          <a:ln w="0">
            <a:noFill/>
          </a:ln>
        </p:spPr>
        <p:txBody>
          <a:bodyPr lIns="90000" rIns="90000" tIns="45000" bIns="45000" anchor="t">
            <a:noAutofit/>
          </a:bodyPr>
          <a:p>
            <a:pPr marL="216000" indent="-216000" algn="just">
              <a:lnSpc>
                <a:spcPct val="115000"/>
              </a:lnSpc>
              <a:buClr>
                <a:srgbClr val="000000"/>
              </a:buClr>
              <a:buSzPct val="45000"/>
              <a:buFont typeface="Wingdings" charset="2"/>
              <a:buChar char=""/>
            </a:pPr>
            <a:r>
              <a:rPr b="0" lang="ru-RU" sz="2000" spc="-1" strike="noStrike">
                <a:solidFill>
                  <a:srgbClr val="000000"/>
                </a:solidFill>
                <a:latin typeface="Arial"/>
                <a:ea typeface="DejaVu Sans"/>
              </a:rPr>
              <a:t>большое количество </a:t>
            </a:r>
            <a:r>
              <a:rPr b="1" lang="ru-RU" sz="2000" spc="-1" strike="noStrike">
                <a:solidFill>
                  <a:srgbClr val="000000"/>
                </a:solidFill>
                <a:latin typeface="Arial"/>
                <a:ea typeface="DejaVu Sans"/>
              </a:rPr>
              <a:t>ложноположительных срабатываний</a:t>
            </a:r>
            <a:r>
              <a:rPr b="0" lang="ru-RU" sz="2000" spc="-1" strike="noStrike">
                <a:solidFill>
                  <a:srgbClr val="000000"/>
                </a:solidFill>
                <a:latin typeface="Arial"/>
                <a:ea typeface="DejaVu Sans"/>
              </a:rPr>
              <a:t> сканеров;</a:t>
            </a:r>
            <a:endParaRPr b="0" lang="en-US" sz="2000" spc="-1" strike="noStrike">
              <a:latin typeface="Arial"/>
              <a:ea typeface="Noto Sans CJK SC"/>
            </a:endParaRPr>
          </a:p>
          <a:p>
            <a:pPr marL="216000" indent="-216000" algn="just">
              <a:lnSpc>
                <a:spcPct val="115000"/>
              </a:lnSpc>
              <a:buClr>
                <a:srgbClr val="000000"/>
              </a:buClr>
              <a:buSzPct val="45000"/>
              <a:buFont typeface="Wingdings" charset="2"/>
              <a:buChar char=""/>
            </a:pPr>
            <a:r>
              <a:rPr b="0" lang="ru-RU" sz="2000" spc="-1" strike="noStrike">
                <a:solidFill>
                  <a:srgbClr val="000000"/>
                </a:solidFill>
                <a:latin typeface="Arial"/>
                <a:ea typeface="DejaVu Sans"/>
              </a:rPr>
              <a:t>даже если уязвимость действительно есть, ее </a:t>
            </a:r>
            <a:r>
              <a:rPr b="1" lang="ru-RU" sz="2000" spc="-1" strike="noStrike">
                <a:solidFill>
                  <a:srgbClr val="000000"/>
                </a:solidFill>
                <a:latin typeface="Arial"/>
                <a:ea typeface="DejaVu Sans"/>
              </a:rPr>
              <a:t>эксплуатация может быть невозможна</a:t>
            </a:r>
            <a:r>
              <a:rPr b="0" lang="ru-RU" sz="2000" spc="-1" strike="noStrike">
                <a:solidFill>
                  <a:srgbClr val="000000"/>
                </a:solidFill>
                <a:latin typeface="Arial"/>
                <a:ea typeface="DejaVu Sans"/>
              </a:rPr>
              <a:t> из-за принятых мер; пример: уязвимость BlueKeep имеет 2 возможных применения: уход хоста в BSOD и выполнение на хосте произвольного кода – было бы неплохо проверить что работает, а что нет, чтобы оценить риски;</a:t>
            </a:r>
            <a:endParaRPr b="0" lang="en-US" sz="2000" spc="-1" strike="noStrike">
              <a:latin typeface="Arial"/>
              <a:ea typeface="Noto Sans CJK SC"/>
            </a:endParaRPr>
          </a:p>
          <a:p>
            <a:pPr marL="216000" indent="-216000" algn="just">
              <a:lnSpc>
                <a:spcPct val="115000"/>
              </a:lnSpc>
              <a:buClr>
                <a:srgbClr val="000000"/>
              </a:buClr>
              <a:buSzPct val="45000"/>
              <a:buFont typeface="Wingdings" charset="2"/>
              <a:buChar char=""/>
            </a:pPr>
            <a:r>
              <a:rPr b="0" lang="ru-RU" sz="2000" spc="-1" strike="noStrike">
                <a:solidFill>
                  <a:srgbClr val="000000"/>
                </a:solidFill>
                <a:latin typeface="Arial"/>
                <a:ea typeface="DejaVu Sans"/>
              </a:rPr>
              <a:t>выявление решений основанных на принципе </a:t>
            </a:r>
            <a:r>
              <a:rPr b="1" lang="ru-RU" sz="2000" spc="-1" strike="noStrike">
                <a:solidFill>
                  <a:srgbClr val="000000"/>
                </a:solidFill>
                <a:latin typeface="Arial"/>
                <a:ea typeface="DejaVu Sans"/>
              </a:rPr>
              <a:t>Security Through Obscurity</a:t>
            </a:r>
            <a:r>
              <a:rPr b="0" lang="ru-RU" sz="2000" spc="-1" strike="noStrike">
                <a:solidFill>
                  <a:srgbClr val="000000"/>
                </a:solidFill>
                <a:latin typeface="Arial"/>
                <a:ea typeface="DejaVu Sans"/>
              </a:rPr>
              <a:t> (например, формы авторизации на нестандартных портах);</a:t>
            </a:r>
            <a:endParaRPr b="0" lang="en-US" sz="2000" spc="-1" strike="noStrike">
              <a:latin typeface="Arial"/>
              <a:ea typeface="Noto Sans CJK SC"/>
            </a:endParaRPr>
          </a:p>
          <a:p>
            <a:pPr marL="216000" indent="-216000" algn="just">
              <a:lnSpc>
                <a:spcPct val="115000"/>
              </a:lnSpc>
              <a:buClr>
                <a:srgbClr val="000000"/>
              </a:buClr>
              <a:buSzPct val="45000"/>
              <a:buFont typeface="Wingdings" charset="2"/>
              <a:buChar char=""/>
            </a:pPr>
            <a:r>
              <a:rPr b="0" lang="ru-RU" sz="2000" spc="-1" strike="noStrike">
                <a:solidFill>
                  <a:srgbClr val="000000"/>
                </a:solidFill>
                <a:latin typeface="Arial"/>
                <a:ea typeface="DejaVu Sans"/>
              </a:rPr>
              <a:t>выявление </a:t>
            </a:r>
            <a:r>
              <a:rPr b="1" lang="ru-RU" sz="2000" spc="-1" strike="noStrike">
                <a:solidFill>
                  <a:srgbClr val="000000"/>
                </a:solidFill>
                <a:latin typeface="Arial"/>
                <a:ea typeface="DejaVu Sans"/>
              </a:rPr>
              <a:t>«случайно» попавших</a:t>
            </a:r>
            <a:r>
              <a:rPr b="0" lang="ru-RU" sz="2000" spc="-1" strike="noStrike">
                <a:solidFill>
                  <a:srgbClr val="000000"/>
                </a:solidFill>
                <a:latin typeface="Arial"/>
                <a:ea typeface="DejaVu Sans"/>
              </a:rPr>
              <a:t> на сайт компании конфиденциальных документов;</a:t>
            </a:r>
            <a:endParaRPr b="0" lang="en-US" sz="2000" spc="-1" strike="noStrike">
              <a:latin typeface="Arial"/>
              <a:ea typeface="Noto Sans CJK SC"/>
            </a:endParaRPr>
          </a:p>
          <a:p>
            <a:pPr marL="216000" indent="-216000" algn="just">
              <a:lnSpc>
                <a:spcPct val="115000"/>
              </a:lnSpc>
              <a:buClr>
                <a:srgbClr val="000000"/>
              </a:buClr>
              <a:buSzPct val="45000"/>
              <a:buFont typeface="Wingdings" charset="2"/>
              <a:buChar char=""/>
            </a:pPr>
            <a:r>
              <a:rPr b="1" lang="ru-RU" sz="2000" spc="-1" strike="noStrike">
                <a:solidFill>
                  <a:srgbClr val="000000"/>
                </a:solidFill>
                <a:latin typeface="Arial"/>
                <a:ea typeface="DejaVu Sans"/>
              </a:rPr>
              <a:t>выявление чувствительных данных</a:t>
            </a:r>
            <a:r>
              <a:rPr b="0" lang="ru-RU" sz="2000" spc="-1" strike="noStrike">
                <a:solidFill>
                  <a:srgbClr val="000000"/>
                </a:solidFill>
                <a:latin typeface="Arial"/>
                <a:ea typeface="DejaVu Sans"/>
              </a:rPr>
              <a:t> в метаданных файлов, легально опубликованных на сайте компании;</a:t>
            </a:r>
            <a:endParaRPr b="0" lang="en-US" sz="2000" spc="-1" strike="noStrike">
              <a:latin typeface="Arial"/>
              <a:ea typeface="Noto Sans CJK SC"/>
            </a:endParaRPr>
          </a:p>
          <a:p>
            <a:pPr marL="216000" indent="-216000" algn="just">
              <a:lnSpc>
                <a:spcPct val="115000"/>
              </a:lnSpc>
              <a:spcBef>
                <a:spcPts val="1287"/>
              </a:spcBef>
              <a:spcAft>
                <a:spcPts val="1287"/>
              </a:spcAft>
              <a:buClr>
                <a:srgbClr val="000000"/>
              </a:buClr>
              <a:buSzPct val="45000"/>
              <a:buFont typeface="Wingdings" charset="2"/>
              <a:buChar char=""/>
            </a:pPr>
            <a:r>
              <a:rPr b="0" lang="ru-RU" sz="2000" spc="-1" strike="noStrike">
                <a:solidFill>
                  <a:srgbClr val="000000"/>
                </a:solidFill>
                <a:latin typeface="Arial"/>
                <a:ea typeface="DejaVu Sans"/>
              </a:rPr>
              <a:t>сканеры </a:t>
            </a:r>
            <a:r>
              <a:rPr b="1" lang="ru-RU" sz="2000" spc="-1" strike="noStrike">
                <a:solidFill>
                  <a:srgbClr val="000000"/>
                </a:solidFill>
                <a:latin typeface="Arial"/>
                <a:ea typeface="DejaVu Sans"/>
              </a:rPr>
              <a:t>не реализуют</a:t>
            </a:r>
            <a:r>
              <a:rPr b="0" lang="ru-RU" sz="2000" spc="-1" strike="noStrike">
                <a:solidFill>
                  <a:srgbClr val="000000"/>
                </a:solidFill>
                <a:latin typeface="Arial"/>
                <a:ea typeface="DejaVu Sans"/>
              </a:rPr>
              <a:t> сложную цепочку действий.</a:t>
            </a:r>
            <a:endParaRPr b="0" lang="en-US" sz="2000" spc="-1" strike="noStrike">
              <a:latin typeface="Arial"/>
              <a:ea typeface="Noto Sans CJK SC"/>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Pentest</a:t>
            </a:r>
            <a:endParaRPr b="0" lang="en-US" sz="3200" spc="-1" strike="noStrike">
              <a:latin typeface="Arial"/>
            </a:endParaRPr>
          </a:p>
        </p:txBody>
      </p:sp>
      <p:sp>
        <p:nvSpPr>
          <p:cNvPr id="145" name="Прямая соединительная линия 48"/>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6" name=""/>
          <p:cNvSpPr txBox="1"/>
          <p:nvPr/>
        </p:nvSpPr>
        <p:spPr>
          <a:xfrm>
            <a:off x="311760" y="914400"/>
            <a:ext cx="11575440" cy="3549240"/>
          </a:xfrm>
          <a:prstGeom prst="rect">
            <a:avLst/>
          </a:prstGeom>
          <a:noFill/>
          <a:ln w="0">
            <a:noFill/>
          </a:ln>
        </p:spPr>
        <p:txBody>
          <a:bodyPr lIns="90000" rIns="90000" tIns="45000" bIns="45000" anchor="t">
            <a:noAutofit/>
          </a:bodyPr>
          <a:p>
            <a:pPr marL="216000" indent="-216000">
              <a:lnSpc>
                <a:spcPct val="115000"/>
              </a:lnSpc>
              <a:spcBef>
                <a:spcPts val="289"/>
              </a:spcBef>
              <a:spcAft>
                <a:spcPts val="289"/>
              </a:spcAft>
              <a:buClr>
                <a:srgbClr val="000000"/>
              </a:buClr>
              <a:buSzPct val="45000"/>
              <a:buFont typeface="Wingdings" charset="2"/>
              <a:buChar char=""/>
            </a:pPr>
            <a:r>
              <a:rPr b="0" lang="en-US" sz="2800" spc="-1" strike="noStrike">
                <a:solidFill>
                  <a:srgbClr val="000000"/>
                </a:solidFill>
                <a:latin typeface="Times New Roman"/>
                <a:ea typeface="DejaVu Sans"/>
              </a:rPr>
              <a:t>Оцениваниет уровень безопасности</a:t>
            </a:r>
            <a:endParaRPr b="0" lang="en-US" sz="2800" spc="-1" strike="noStrike">
              <a:latin typeface="Arial"/>
            </a:endParaRPr>
          </a:p>
          <a:p>
            <a:pPr marL="216000" indent="-216000">
              <a:lnSpc>
                <a:spcPct val="115000"/>
              </a:lnSpc>
              <a:spcBef>
                <a:spcPts val="289"/>
              </a:spcBef>
              <a:spcAft>
                <a:spcPts val="289"/>
              </a:spcAft>
              <a:buClr>
                <a:srgbClr val="000000"/>
              </a:buClr>
              <a:buSzPct val="45000"/>
              <a:buFont typeface="Wingdings" charset="2"/>
              <a:buChar char=""/>
            </a:pPr>
            <a:r>
              <a:rPr b="0" lang="en-US" sz="2800" spc="-1" strike="noStrike">
                <a:solidFill>
                  <a:srgbClr val="000000"/>
                </a:solidFill>
                <a:latin typeface="Times New Roman"/>
                <a:ea typeface="DejaVu Sans"/>
              </a:rPr>
              <a:t>Имитирует реальную атаку для эксплуатации уязвимости</a:t>
            </a:r>
            <a:endParaRPr b="0" lang="en-US" sz="2800" spc="-1" strike="noStrike">
              <a:latin typeface="Arial"/>
            </a:endParaRPr>
          </a:p>
          <a:p>
            <a:pPr marL="216000" indent="-216000">
              <a:lnSpc>
                <a:spcPct val="115000"/>
              </a:lnSpc>
              <a:spcBef>
                <a:spcPts val="289"/>
              </a:spcBef>
              <a:spcAft>
                <a:spcPts val="289"/>
              </a:spcAft>
              <a:buClr>
                <a:srgbClr val="000000"/>
              </a:buClr>
              <a:buSzPct val="45000"/>
              <a:buFont typeface="Wingdings" charset="2"/>
              <a:buChar char=""/>
            </a:pPr>
            <a:r>
              <a:rPr b="0" lang="en-US" sz="2800" spc="-1" strike="noStrike">
                <a:solidFill>
                  <a:srgbClr val="000000"/>
                </a:solidFill>
                <a:latin typeface="Times New Roman"/>
                <a:ea typeface="DejaVu Sans"/>
              </a:rPr>
              <a:t>Компрометирует системы, чтобы показать потенциальные угрозы</a:t>
            </a:r>
            <a:endParaRPr b="0" lang="en-US" sz="2800" spc="-1" strike="noStrike">
              <a:latin typeface="Arial"/>
            </a:endParaRPr>
          </a:p>
          <a:p>
            <a:pPr marL="216000" indent="-216000">
              <a:lnSpc>
                <a:spcPct val="115000"/>
              </a:lnSpc>
              <a:spcBef>
                <a:spcPts val="289"/>
              </a:spcBef>
              <a:spcAft>
                <a:spcPts val="289"/>
              </a:spcAft>
              <a:buClr>
                <a:srgbClr val="000000"/>
              </a:buClr>
              <a:buSzPct val="45000"/>
              <a:buFont typeface="Wingdings" charset="2"/>
              <a:buChar char=""/>
            </a:pPr>
            <a:r>
              <a:rPr b="0" lang="en-US" sz="2800" spc="-1" strike="noStrike">
                <a:solidFill>
                  <a:srgbClr val="000000"/>
                </a:solidFill>
                <a:latin typeface="Times New Roman"/>
                <a:ea typeface="DejaVu Sans"/>
              </a:rPr>
              <a:t>Выполняет проверку уязвимостей на основе информации, собранной для каждого хоста</a:t>
            </a:r>
            <a:endParaRPr b="0" lang="en-US" sz="2800" spc="-1" strike="noStrike">
              <a:latin typeface="Arial"/>
            </a:endParaRPr>
          </a:p>
          <a:p>
            <a:pPr marL="216000" indent="-216000">
              <a:lnSpc>
                <a:spcPct val="115000"/>
              </a:lnSpc>
              <a:spcBef>
                <a:spcPts val="289"/>
              </a:spcBef>
              <a:spcAft>
                <a:spcPts val="289"/>
              </a:spcAft>
              <a:buClr>
                <a:srgbClr val="000000"/>
              </a:buClr>
              <a:buSzPct val="45000"/>
              <a:buFont typeface="Wingdings" charset="2"/>
              <a:buChar char=""/>
            </a:pPr>
            <a:r>
              <a:rPr b="0" lang="en-US" sz="2800" spc="-1" strike="noStrike">
                <a:solidFill>
                  <a:srgbClr val="000000"/>
                </a:solidFill>
                <a:latin typeface="Times New Roman"/>
                <a:ea typeface="DejaVu Sans"/>
              </a:rPr>
              <a:t>Отчеты сосредоточены на том, какие данные были скомпрометированы и как</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Pentest пример цепочки действий</a:t>
            </a:r>
            <a:endParaRPr b="0" lang="en-US" sz="3200" spc="-1" strike="noStrike">
              <a:latin typeface="Arial"/>
            </a:endParaRPr>
          </a:p>
        </p:txBody>
      </p:sp>
      <p:sp>
        <p:nvSpPr>
          <p:cNvPr id="148" name="Прямая соединительная линия 49"/>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9" name=""/>
          <p:cNvSpPr txBox="1"/>
          <p:nvPr/>
        </p:nvSpPr>
        <p:spPr>
          <a:xfrm>
            <a:off x="232560" y="883080"/>
            <a:ext cx="11781360" cy="4351320"/>
          </a:xfrm>
          <a:prstGeom prst="rect">
            <a:avLst/>
          </a:prstGeom>
          <a:noFill/>
          <a:ln w="0">
            <a:noFill/>
          </a:ln>
        </p:spPr>
        <p:txBody>
          <a:bodyPr lIns="90000" rIns="90000" tIns="45000" bIns="45000" anchor="t">
            <a:noAutofit/>
          </a:bodyPr>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Путем анализа сайта выявляем возможных пользователей (публикация информации о работниках госучреждения);</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Там же узнаем некоторые личные данные возможных пользователей системы, например,  Иванов И.И.;</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Путем анализа соцсетей узнаем, что у Иванова И.И. есть единственный ребенок - дочь Василиса 1994 года рождения;</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Из метаданных файлов узнаем о наличии в системе пользователя ivanov.ii;</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Находим форму удаленной авторизации пользователей на «нестандартном» порту;</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Путем недолгого перебора входим в систему с учетными данными ivanov.ii/Vasilisa1994;</a:t>
            </a:r>
            <a:endParaRPr b="0" lang="en-US" sz="2400" spc="-1" strike="noStrike">
              <a:latin typeface="Arial"/>
            </a:endParaRPr>
          </a:p>
          <a:p>
            <a:pPr marL="216000" indent="-216000">
              <a:lnSpc>
                <a:spcPct val="115000"/>
              </a:lnSpc>
              <a:buClr>
                <a:srgbClr val="000000"/>
              </a:buClr>
              <a:buFont typeface="StarSymbol"/>
              <a:buAutoNum type="arabicPeriod"/>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Отражаем в отчете</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Необходимость Pentest </a:t>
            </a:r>
            <a:endParaRPr b="0" lang="en-US" sz="3200" spc="-1" strike="noStrike">
              <a:latin typeface="Arial"/>
            </a:endParaRPr>
          </a:p>
        </p:txBody>
      </p:sp>
      <p:sp>
        <p:nvSpPr>
          <p:cNvPr id="151" name="Прямая соединительная линия 13"/>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2" name=""/>
          <p:cNvSpPr txBox="1"/>
          <p:nvPr/>
        </p:nvSpPr>
        <p:spPr>
          <a:xfrm>
            <a:off x="248040" y="812520"/>
            <a:ext cx="11750760" cy="559908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Информация - самый важный актив компании, обеспечение её безопасности крайне необходимо</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Осуществуляет внешнюю проверку безопасности</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Выявляет дыры в системе безопасности</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Помогает выстроит правильный вектор модернизации системы информационной безопасности</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Необходимо проводить до того, как система заработает</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Выполнение требований регуялторов, например, положений Банка России № 683/684-П, 382-П</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Оценка защищенности ИТ-инфраструктуры и эффективности используемых механизмов защиты</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Оценка глубины проникновения и рисков для критически важных данных и процессов</a:t>
            </a:r>
            <a:endParaRPr b="0" lang="en-US" sz="2800" spc="-1" strike="noStrike">
              <a:latin typeface="Arial"/>
            </a:endParaRPr>
          </a:p>
          <a:p>
            <a:pPr marL="216000" indent="-216000">
              <a:buClr>
                <a:srgbClr val="000000"/>
              </a:buClr>
              <a:buSzPct val="45000"/>
              <a:buFont typeface="Wingdings" charset="2"/>
              <a:buChar char=""/>
            </a:pPr>
            <a:r>
              <a:rPr b="0" lang="en-US" sz="2800" spc="-1" strike="noStrike">
                <a:solidFill>
                  <a:srgbClr val="000000"/>
                </a:solidFill>
                <a:latin typeface="Times New Roman"/>
                <a:ea typeface="DejaVu Sans"/>
              </a:rPr>
              <a:t>Оценить векторы атак и наиболее вероятные пути их осуществления</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Актуальность</a:t>
            </a:r>
            <a:endParaRPr b="0" lang="en-US" sz="3200" spc="-1" strike="noStrike">
              <a:latin typeface="Arial"/>
            </a:endParaRPr>
          </a:p>
        </p:txBody>
      </p:sp>
      <p:sp>
        <p:nvSpPr>
          <p:cNvPr id="94" name="Прямая соединительная линия 37"/>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95" name=""/>
          <p:cNvSpPr/>
          <p:nvPr/>
        </p:nvSpPr>
        <p:spPr>
          <a:xfrm>
            <a:off x="3079800" y="6199920"/>
            <a:ext cx="7206840" cy="65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800" spc="-1" strike="noStrike">
                <a:latin typeface="Ubuntu"/>
              </a:rPr>
              <a:t>Рис. 1. Количество атак вымогателей по кварталам</a:t>
            </a:r>
            <a:endParaRPr b="0" lang="en-US" sz="1800" spc="-1" strike="noStrike">
              <a:latin typeface="Arial"/>
            </a:endParaRPr>
          </a:p>
        </p:txBody>
      </p:sp>
      <p:pic>
        <p:nvPicPr>
          <p:cNvPr id="96" name="" descr=""/>
          <p:cNvPicPr/>
          <p:nvPr/>
        </p:nvPicPr>
        <p:blipFill>
          <a:blip r:embed="rId1"/>
          <a:stretch/>
        </p:blipFill>
        <p:spPr>
          <a:xfrm>
            <a:off x="914400" y="914400"/>
            <a:ext cx="10515240" cy="51642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Этапы Pentest </a:t>
            </a:r>
            <a:endParaRPr b="0" lang="en-US" sz="3200" spc="-1" strike="noStrike">
              <a:latin typeface="Arial"/>
            </a:endParaRPr>
          </a:p>
        </p:txBody>
      </p:sp>
      <p:sp>
        <p:nvSpPr>
          <p:cNvPr id="154" name="Прямая соединительная линия 11"/>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5" name="CustomShape 5"/>
          <p:cNvSpPr/>
          <p:nvPr/>
        </p:nvSpPr>
        <p:spPr>
          <a:xfrm>
            <a:off x="228600" y="715320"/>
            <a:ext cx="1727640" cy="71964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buNone/>
            </a:pPr>
            <a:r>
              <a:rPr b="0" lang="ru-RU" sz="1800" spc="-1" strike="noStrike">
                <a:solidFill>
                  <a:srgbClr val="000000"/>
                </a:solidFill>
                <a:latin typeface="Arial"/>
                <a:ea typeface="DejaVu Sans"/>
              </a:rPr>
              <a:t>Планирование</a:t>
            </a:r>
            <a:endParaRPr b="0" lang="en-US" sz="1800" spc="-1" strike="noStrike">
              <a:latin typeface="Arial"/>
            </a:endParaRPr>
          </a:p>
        </p:txBody>
      </p:sp>
      <p:sp>
        <p:nvSpPr>
          <p:cNvPr id="156" name="CustomShape 6"/>
          <p:cNvSpPr/>
          <p:nvPr/>
        </p:nvSpPr>
        <p:spPr>
          <a:xfrm>
            <a:off x="228600" y="2011320"/>
            <a:ext cx="1727640" cy="71964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buNone/>
            </a:pPr>
            <a:r>
              <a:rPr b="0" lang="ru-RU" sz="1800" spc="-1" strike="noStrike">
                <a:solidFill>
                  <a:srgbClr val="000000"/>
                </a:solidFill>
                <a:latin typeface="Arial"/>
                <a:ea typeface="DejaVu Sans"/>
              </a:rPr>
              <a:t>Исследование</a:t>
            </a:r>
            <a:endParaRPr b="0" lang="en-US" sz="1800" spc="-1" strike="noStrike">
              <a:latin typeface="Arial"/>
            </a:endParaRPr>
          </a:p>
        </p:txBody>
      </p:sp>
      <p:sp>
        <p:nvSpPr>
          <p:cNvPr id="157" name="CustomShape 7"/>
          <p:cNvSpPr/>
          <p:nvPr/>
        </p:nvSpPr>
        <p:spPr>
          <a:xfrm>
            <a:off x="228600" y="3739320"/>
            <a:ext cx="1727640" cy="71964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buNone/>
            </a:pPr>
            <a:r>
              <a:rPr b="0" lang="ru-RU" sz="1800" spc="-1" strike="noStrike">
                <a:solidFill>
                  <a:srgbClr val="000000"/>
                </a:solidFill>
                <a:latin typeface="Arial"/>
                <a:ea typeface="DejaVu Sans"/>
              </a:rPr>
              <a:t>Атака</a:t>
            </a:r>
            <a:endParaRPr b="0" lang="en-US" sz="1800" spc="-1" strike="noStrike">
              <a:latin typeface="Arial"/>
            </a:endParaRPr>
          </a:p>
        </p:txBody>
      </p:sp>
      <p:sp>
        <p:nvSpPr>
          <p:cNvPr id="158" name="CustomShape 8"/>
          <p:cNvSpPr/>
          <p:nvPr/>
        </p:nvSpPr>
        <p:spPr>
          <a:xfrm>
            <a:off x="228600" y="5539320"/>
            <a:ext cx="1727640" cy="719640"/>
          </a:xfrm>
          <a:prstGeom prst="rect">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buNone/>
            </a:pPr>
            <a:r>
              <a:rPr b="0" lang="ru-RU" sz="1800" spc="-1" strike="noStrike">
                <a:solidFill>
                  <a:srgbClr val="000000"/>
                </a:solidFill>
                <a:latin typeface="Arial"/>
                <a:ea typeface="DejaVu Sans"/>
              </a:rPr>
              <a:t>Отчёт</a:t>
            </a:r>
            <a:endParaRPr b="0" lang="en-US" sz="1800" spc="-1" strike="noStrike">
              <a:latin typeface="Arial"/>
            </a:endParaRPr>
          </a:p>
        </p:txBody>
      </p:sp>
      <p:sp>
        <p:nvSpPr>
          <p:cNvPr id="159" name="CustomShape 9"/>
          <p:cNvSpPr/>
          <p:nvPr/>
        </p:nvSpPr>
        <p:spPr>
          <a:xfrm>
            <a:off x="2100600" y="967320"/>
            <a:ext cx="431640" cy="287640"/>
          </a:xfrm>
          <a:custGeom>
            <a:avLst/>
            <a:gdLst/>
            <a:ahLst/>
            <a:rect l="l" t="t" r="r" b="b"/>
            <a:pathLst>
              <a:path w="1202" h="802">
                <a:moveTo>
                  <a:pt x="0" y="200"/>
                </a:moveTo>
                <a:lnTo>
                  <a:pt x="900" y="200"/>
                </a:lnTo>
                <a:lnTo>
                  <a:pt x="900" y="0"/>
                </a:lnTo>
                <a:lnTo>
                  <a:pt x="1201" y="400"/>
                </a:lnTo>
                <a:lnTo>
                  <a:pt x="900" y="801"/>
                </a:lnTo>
                <a:lnTo>
                  <a:pt x="900" y="600"/>
                </a:lnTo>
                <a:lnTo>
                  <a:pt x="0" y="600"/>
                </a:lnTo>
                <a:lnTo>
                  <a:pt x="0" y="200"/>
                </a:lnTo>
              </a:path>
            </a:pathLst>
          </a:custGeom>
          <a:solidFill>
            <a:srgbClr val="729fcf"/>
          </a:solidFill>
          <a:ln w="0">
            <a:solidFill>
              <a:srgbClr val="3465a4"/>
            </a:solidFill>
          </a:ln>
        </p:spPr>
        <p:style>
          <a:lnRef idx="0"/>
          <a:fillRef idx="0"/>
          <a:effectRef idx="0"/>
          <a:fontRef idx="minor"/>
        </p:style>
      </p:sp>
      <p:sp>
        <p:nvSpPr>
          <p:cNvPr id="160" name="CustomShape 11"/>
          <p:cNvSpPr/>
          <p:nvPr/>
        </p:nvSpPr>
        <p:spPr>
          <a:xfrm>
            <a:off x="2100600" y="3919320"/>
            <a:ext cx="431640" cy="287640"/>
          </a:xfrm>
          <a:custGeom>
            <a:avLst/>
            <a:gdLst/>
            <a:ahLst/>
            <a:rect l="l" t="t" r="r" b="b"/>
            <a:pathLst>
              <a:path w="1202" h="802">
                <a:moveTo>
                  <a:pt x="0" y="200"/>
                </a:moveTo>
                <a:lnTo>
                  <a:pt x="900" y="200"/>
                </a:lnTo>
                <a:lnTo>
                  <a:pt x="900" y="0"/>
                </a:lnTo>
                <a:lnTo>
                  <a:pt x="1201" y="400"/>
                </a:lnTo>
                <a:lnTo>
                  <a:pt x="900" y="801"/>
                </a:lnTo>
                <a:lnTo>
                  <a:pt x="900" y="600"/>
                </a:lnTo>
                <a:lnTo>
                  <a:pt x="0" y="600"/>
                </a:lnTo>
                <a:lnTo>
                  <a:pt x="0" y="200"/>
                </a:lnTo>
              </a:path>
            </a:pathLst>
          </a:custGeom>
          <a:solidFill>
            <a:srgbClr val="729fcf"/>
          </a:solidFill>
          <a:ln w="0">
            <a:solidFill>
              <a:srgbClr val="3465a4"/>
            </a:solidFill>
          </a:ln>
        </p:spPr>
        <p:style>
          <a:lnRef idx="0"/>
          <a:fillRef idx="0"/>
          <a:effectRef idx="0"/>
          <a:fontRef idx="minor"/>
        </p:style>
      </p:sp>
      <p:sp>
        <p:nvSpPr>
          <p:cNvPr id="161" name="TextShape 12"/>
          <p:cNvSpPr/>
          <p:nvPr/>
        </p:nvSpPr>
        <p:spPr>
          <a:xfrm>
            <a:off x="2514600" y="607320"/>
            <a:ext cx="6029640" cy="1114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Правила проведения тестирования</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Санкционировано руководством</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Установлены цели тестирования</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На этом этапе тестирование не проводится</a:t>
            </a:r>
            <a:endParaRPr b="0" lang="en-US" sz="1600" spc="-1" strike="noStrike">
              <a:latin typeface="Arial"/>
            </a:endParaRPr>
          </a:p>
        </p:txBody>
      </p:sp>
      <p:sp>
        <p:nvSpPr>
          <p:cNvPr id="162" name="TextShape 13"/>
          <p:cNvSpPr/>
          <p:nvPr/>
        </p:nvSpPr>
        <p:spPr>
          <a:xfrm>
            <a:off x="2531520" y="1795320"/>
            <a:ext cx="6408720" cy="1625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Начинается фактическое тестирование системы</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Сканирование портов</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Анализ уязвимостей</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Система сравнивается с базами данных об уязвимостях</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Автоматический сканер может это сделать</a:t>
            </a:r>
            <a:endParaRPr b="0" lang="en-US" sz="1600" spc="-1" strike="noStrike">
              <a:latin typeface="Arial"/>
            </a:endParaRPr>
          </a:p>
        </p:txBody>
      </p:sp>
      <p:sp>
        <p:nvSpPr>
          <p:cNvPr id="163" name="CustomShape 14"/>
          <p:cNvSpPr/>
          <p:nvPr/>
        </p:nvSpPr>
        <p:spPr>
          <a:xfrm>
            <a:off x="2086560" y="5712120"/>
            <a:ext cx="431640" cy="287640"/>
          </a:xfrm>
          <a:custGeom>
            <a:avLst/>
            <a:gdLst/>
            <a:ahLst/>
            <a:rect l="l" t="t" r="r" b="b"/>
            <a:pathLst>
              <a:path w="1202" h="802">
                <a:moveTo>
                  <a:pt x="0" y="200"/>
                </a:moveTo>
                <a:lnTo>
                  <a:pt x="900" y="200"/>
                </a:lnTo>
                <a:lnTo>
                  <a:pt x="900" y="0"/>
                </a:lnTo>
                <a:lnTo>
                  <a:pt x="1201" y="400"/>
                </a:lnTo>
                <a:lnTo>
                  <a:pt x="900" y="801"/>
                </a:lnTo>
                <a:lnTo>
                  <a:pt x="900" y="600"/>
                </a:lnTo>
                <a:lnTo>
                  <a:pt x="0" y="600"/>
                </a:lnTo>
                <a:lnTo>
                  <a:pt x="0" y="200"/>
                </a:lnTo>
              </a:path>
            </a:pathLst>
          </a:custGeom>
          <a:solidFill>
            <a:srgbClr val="729fcf"/>
          </a:solidFill>
          <a:ln w="0">
            <a:solidFill>
              <a:srgbClr val="3465a4"/>
            </a:solidFill>
          </a:ln>
        </p:spPr>
        <p:style>
          <a:lnRef idx="0"/>
          <a:fillRef idx="0"/>
          <a:effectRef idx="0"/>
          <a:fontRef idx="minor"/>
        </p:style>
      </p:sp>
      <p:sp>
        <p:nvSpPr>
          <p:cNvPr id="164" name="TextShape 15"/>
          <p:cNvSpPr/>
          <p:nvPr/>
        </p:nvSpPr>
        <p:spPr>
          <a:xfrm>
            <a:off x="2531520" y="3235320"/>
            <a:ext cx="6480720" cy="2137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Использовать уязвимости, обнаруженные в ходе тестов</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Эксплойты делятся на несколько категорий</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Недостатки ядра</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Переполнение буфера</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Условия гонки</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Трояны</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Социальная инженерия</a:t>
            </a:r>
            <a:endParaRPr b="0" lang="en-US" sz="1600" spc="-1" strike="noStrike">
              <a:latin typeface="Arial"/>
            </a:endParaRPr>
          </a:p>
        </p:txBody>
      </p:sp>
      <p:sp>
        <p:nvSpPr>
          <p:cNvPr id="165" name="TextShape 16"/>
          <p:cNvSpPr/>
          <p:nvPr/>
        </p:nvSpPr>
        <p:spPr>
          <a:xfrm>
            <a:off x="2532600" y="5251320"/>
            <a:ext cx="8589960" cy="1370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Происходит одновременно с другими фазами</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Планы тестирования, разрешение, правила взаимодействия </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Письменные журналы, описание уязвимостей, оценки рисков, </a:t>
            </a:r>
            <a:br>
              <a:rPr sz="1800"/>
            </a:br>
            <a:r>
              <a:rPr b="0" lang="ru-RU" sz="1600" spc="-1" strike="noStrike">
                <a:solidFill>
                  <a:srgbClr val="000000"/>
                </a:solidFill>
                <a:latin typeface="Arial"/>
                <a:ea typeface="DejaVu Sans"/>
              </a:rPr>
              <a:t>рекомендации по исправлению / обнаружению</a:t>
            </a:r>
            <a:endParaRPr b="0" lang="en-US" sz="1600" spc="-1" strike="noStrike">
              <a:latin typeface="Arial"/>
            </a:endParaRPr>
          </a:p>
          <a:p>
            <a:pPr marL="216000" indent="-216000">
              <a:lnSpc>
                <a:spcPct val="100000"/>
              </a:lnSpc>
              <a:buClr>
                <a:srgbClr val="000000"/>
              </a:buClr>
              <a:buFont typeface="StarSymbol"/>
              <a:buAutoNum type="arabicPeriod"/>
            </a:pPr>
            <a:r>
              <a:rPr b="0" lang="ru-RU" sz="1600" spc="-1" strike="noStrike">
                <a:solidFill>
                  <a:srgbClr val="000000"/>
                </a:solidFill>
                <a:latin typeface="Arial"/>
                <a:ea typeface="DejaVu Sans"/>
              </a:rPr>
              <a:t>Результаты атаки, как это было сделано, влияние на систему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Нормативное обоснование  </a:t>
            </a:r>
            <a:endParaRPr b="0" lang="en-US" sz="3200" spc="-1" strike="noStrike">
              <a:latin typeface="Arial"/>
            </a:endParaRPr>
          </a:p>
        </p:txBody>
      </p:sp>
      <p:sp>
        <p:nvSpPr>
          <p:cNvPr id="167" name="Прямая соединительная линия 12"/>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8" name="TextShape 5"/>
          <p:cNvSpPr/>
          <p:nvPr/>
        </p:nvSpPr>
        <p:spPr>
          <a:xfrm>
            <a:off x="144000" y="1027080"/>
            <a:ext cx="11743200" cy="4185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2000" spc="-1" strike="noStrike">
                <a:solidFill>
                  <a:srgbClr val="000000"/>
                </a:solidFill>
                <a:latin typeface="Arial"/>
                <a:ea typeface="DejaVu Sans"/>
              </a:rPr>
              <a:t>     </a:t>
            </a:r>
            <a:r>
              <a:rPr b="1" lang="ru-RU" sz="2000" spc="-1" strike="noStrike">
                <a:solidFill>
                  <a:srgbClr val="000000"/>
                </a:solidFill>
                <a:latin typeface="Arial"/>
                <a:ea typeface="DejaVu Sans"/>
              </a:rPr>
              <a:t>Положение </a:t>
            </a:r>
            <a:r>
              <a:rPr b="1" lang="ru-RU" sz="2000" spc="-1" strike="noStrike">
                <a:solidFill>
                  <a:srgbClr val="000000"/>
                </a:solidFill>
                <a:latin typeface="Arial"/>
                <a:ea typeface="DejaVu Sans"/>
              </a:rPr>
              <a:t>Банка </a:t>
            </a:r>
            <a:r>
              <a:rPr b="1" lang="ru-RU" sz="2000" spc="-1" strike="noStrike">
                <a:solidFill>
                  <a:srgbClr val="000000"/>
                </a:solidFill>
                <a:latin typeface="Arial"/>
                <a:ea typeface="DejaVu Sans"/>
              </a:rPr>
              <a:t>России</a:t>
            </a:r>
            <a:r>
              <a:rPr b="0" lang="ru-RU" sz="2000" spc="-1" strike="noStrike">
                <a:solidFill>
                  <a:srgbClr val="000000"/>
                </a:solidFill>
                <a:latin typeface="Arial"/>
                <a:ea typeface="DejaVu Sans"/>
              </a:rPr>
              <a:t> от </a:t>
            </a:r>
            <a:r>
              <a:rPr b="0" lang="ru-RU" sz="2000" spc="-1" strike="noStrike">
                <a:solidFill>
                  <a:srgbClr val="000000"/>
                </a:solidFill>
                <a:latin typeface="Arial"/>
                <a:ea typeface="DejaVu Sans"/>
              </a:rPr>
              <a:t>17 апреля </a:t>
            </a:r>
            <a:r>
              <a:rPr b="0" lang="ru-RU" sz="2000" spc="-1" strike="noStrike">
                <a:solidFill>
                  <a:srgbClr val="000000"/>
                </a:solidFill>
                <a:latin typeface="Arial"/>
                <a:ea typeface="DejaVu Sans"/>
              </a:rPr>
              <a:t>2019 г. № </a:t>
            </a:r>
            <a:r>
              <a:rPr b="0" lang="ru-RU" sz="2000" spc="-1" strike="noStrike">
                <a:solidFill>
                  <a:srgbClr val="000000"/>
                </a:solidFill>
                <a:latin typeface="Arial"/>
                <a:ea typeface="DejaVu Sans"/>
              </a:rPr>
              <a:t>683-П «Об </a:t>
            </a:r>
            <a:r>
              <a:rPr b="0" lang="ru-RU" sz="2000" spc="-1" strike="noStrike">
                <a:solidFill>
                  <a:srgbClr val="000000"/>
                </a:solidFill>
                <a:latin typeface="Arial"/>
                <a:ea typeface="DejaVu Sans"/>
              </a:rPr>
              <a:t>установлени</a:t>
            </a:r>
            <a:r>
              <a:rPr b="0" lang="ru-RU" sz="2000" spc="-1" strike="noStrike">
                <a:solidFill>
                  <a:srgbClr val="000000"/>
                </a:solidFill>
                <a:latin typeface="Arial"/>
                <a:ea typeface="DejaVu Sans"/>
              </a:rPr>
              <a:t>и </a:t>
            </a:r>
            <a:r>
              <a:rPr b="0" lang="ru-RU" sz="2000" spc="-1" strike="noStrike">
                <a:solidFill>
                  <a:srgbClr val="000000"/>
                </a:solidFill>
                <a:latin typeface="Arial"/>
                <a:ea typeface="DejaVu Sans"/>
              </a:rPr>
              <a:t>обязательны</a:t>
            </a:r>
            <a:r>
              <a:rPr b="0" lang="ru-RU" sz="2000" spc="-1" strike="noStrike">
                <a:solidFill>
                  <a:srgbClr val="000000"/>
                </a:solidFill>
                <a:latin typeface="Arial"/>
                <a:ea typeface="DejaVu Sans"/>
              </a:rPr>
              <a:t>х для </a:t>
            </a:r>
            <a:r>
              <a:rPr b="0" lang="ru-RU" sz="2000" spc="-1" strike="noStrike">
                <a:solidFill>
                  <a:srgbClr val="000000"/>
                </a:solidFill>
                <a:latin typeface="Arial"/>
                <a:ea typeface="DejaVu Sans"/>
              </a:rPr>
              <a:t>кредитных </a:t>
            </a:r>
            <a:r>
              <a:rPr b="0" lang="ru-RU" sz="2000" spc="-1" strike="noStrike">
                <a:solidFill>
                  <a:srgbClr val="000000"/>
                </a:solidFill>
                <a:latin typeface="Arial"/>
                <a:ea typeface="DejaVu Sans"/>
              </a:rPr>
              <a:t>организаций </a:t>
            </a:r>
            <a:r>
              <a:rPr b="0" lang="ru-RU" sz="2000" spc="-1" strike="noStrike">
                <a:solidFill>
                  <a:srgbClr val="000000"/>
                </a:solidFill>
                <a:latin typeface="Arial"/>
                <a:ea typeface="DejaVu Sans"/>
              </a:rPr>
              <a:t>требований </a:t>
            </a:r>
            <a:r>
              <a:rPr b="0" lang="ru-RU" sz="2000" spc="-1" strike="noStrike">
                <a:solidFill>
                  <a:srgbClr val="000000"/>
                </a:solidFill>
                <a:latin typeface="Arial"/>
                <a:ea typeface="DejaVu Sans"/>
              </a:rPr>
              <a:t>к </a:t>
            </a:r>
            <a:r>
              <a:rPr b="0" lang="ru-RU" sz="2000" spc="-1" strike="noStrike">
                <a:solidFill>
                  <a:srgbClr val="000000"/>
                </a:solidFill>
                <a:latin typeface="Arial"/>
                <a:ea typeface="DejaVu Sans"/>
              </a:rPr>
              <a:t>обеспечени</a:t>
            </a:r>
            <a:r>
              <a:rPr b="0" lang="ru-RU" sz="2000" spc="-1" strike="noStrike">
                <a:solidFill>
                  <a:srgbClr val="000000"/>
                </a:solidFill>
                <a:latin typeface="Arial"/>
                <a:ea typeface="DejaVu Sans"/>
              </a:rPr>
              <a:t>ю защиты </a:t>
            </a:r>
            <a:r>
              <a:rPr b="0" lang="ru-RU" sz="2000" spc="-1" strike="noStrike">
                <a:solidFill>
                  <a:srgbClr val="000000"/>
                </a:solidFill>
                <a:latin typeface="Arial"/>
                <a:ea typeface="DejaVu Sans"/>
              </a:rPr>
              <a:t>информации </a:t>
            </a:r>
            <a:r>
              <a:rPr b="0" lang="ru-RU" sz="2000" spc="-1" strike="noStrike">
                <a:solidFill>
                  <a:srgbClr val="000000"/>
                </a:solidFill>
                <a:latin typeface="Arial"/>
                <a:ea typeface="DejaVu Sans"/>
              </a:rPr>
              <a:t>при </a:t>
            </a:r>
            <a:r>
              <a:rPr b="0" lang="ru-RU" sz="2000" spc="-1" strike="noStrike">
                <a:solidFill>
                  <a:srgbClr val="000000"/>
                </a:solidFill>
                <a:latin typeface="Arial"/>
                <a:ea typeface="DejaVu Sans"/>
              </a:rPr>
              <a:t>осуществле</a:t>
            </a:r>
            <a:r>
              <a:rPr b="0" lang="ru-RU" sz="2000" spc="-1" strike="noStrike">
                <a:solidFill>
                  <a:srgbClr val="000000"/>
                </a:solidFill>
                <a:latin typeface="Arial"/>
                <a:ea typeface="DejaVu Sans"/>
              </a:rPr>
              <a:t>нии </a:t>
            </a:r>
            <a:r>
              <a:rPr b="0" lang="ru-RU" sz="2000" spc="-1" strike="noStrike">
                <a:solidFill>
                  <a:srgbClr val="000000"/>
                </a:solidFill>
                <a:latin typeface="Arial"/>
                <a:ea typeface="DejaVu Sans"/>
              </a:rPr>
              <a:t>банковской </a:t>
            </a:r>
            <a:r>
              <a:rPr b="0" lang="ru-RU" sz="2000" spc="-1" strike="noStrike">
                <a:solidFill>
                  <a:srgbClr val="000000"/>
                </a:solidFill>
                <a:latin typeface="Arial"/>
                <a:ea typeface="DejaVu Sans"/>
              </a:rPr>
              <a:t>деятельност</a:t>
            </a:r>
            <a:r>
              <a:rPr b="0" lang="ru-RU" sz="2000" spc="-1" strike="noStrike">
                <a:solidFill>
                  <a:srgbClr val="000000"/>
                </a:solidFill>
                <a:latin typeface="Arial"/>
                <a:ea typeface="DejaVu Sans"/>
              </a:rPr>
              <a:t>и в целях </a:t>
            </a:r>
            <a:r>
              <a:rPr b="0" lang="ru-RU" sz="2000" spc="-1" strike="noStrike">
                <a:solidFill>
                  <a:srgbClr val="000000"/>
                </a:solidFill>
                <a:latin typeface="Arial"/>
                <a:ea typeface="DejaVu Sans"/>
              </a:rPr>
              <a:t>противодейс</a:t>
            </a:r>
            <a:r>
              <a:rPr b="0" lang="ru-RU" sz="2000" spc="-1" strike="noStrike">
                <a:solidFill>
                  <a:srgbClr val="000000"/>
                </a:solidFill>
                <a:latin typeface="Arial"/>
                <a:ea typeface="DejaVu Sans"/>
              </a:rPr>
              <a:t>твия </a:t>
            </a:r>
            <a:r>
              <a:rPr b="0" lang="ru-RU" sz="2000" spc="-1" strike="noStrike">
                <a:solidFill>
                  <a:srgbClr val="000000"/>
                </a:solidFill>
                <a:latin typeface="Arial"/>
                <a:ea typeface="DejaVu Sans"/>
              </a:rPr>
              <a:t>осуществле</a:t>
            </a:r>
            <a:r>
              <a:rPr b="0" lang="ru-RU" sz="2000" spc="-1" strike="noStrike">
                <a:solidFill>
                  <a:srgbClr val="000000"/>
                </a:solidFill>
                <a:latin typeface="Arial"/>
                <a:ea typeface="DejaVu Sans"/>
              </a:rPr>
              <a:t>нию </a:t>
            </a:r>
            <a:r>
              <a:rPr b="0" lang="ru-RU" sz="2000" spc="-1" strike="noStrike">
                <a:solidFill>
                  <a:srgbClr val="000000"/>
                </a:solidFill>
                <a:latin typeface="Arial"/>
                <a:ea typeface="DejaVu Sans"/>
              </a:rPr>
              <a:t>переводов </a:t>
            </a:r>
            <a:r>
              <a:rPr b="0" lang="ru-RU" sz="2000" spc="-1" strike="noStrike">
                <a:solidFill>
                  <a:srgbClr val="000000"/>
                </a:solidFill>
                <a:latin typeface="Arial"/>
                <a:ea typeface="DejaVu Sans"/>
              </a:rPr>
              <a:t>денежных </a:t>
            </a:r>
            <a:r>
              <a:rPr b="0" lang="ru-RU" sz="2000" spc="-1" strike="noStrike">
                <a:solidFill>
                  <a:srgbClr val="000000"/>
                </a:solidFill>
                <a:latin typeface="Arial"/>
                <a:ea typeface="DejaVu Sans"/>
              </a:rPr>
              <a:t>средств без </a:t>
            </a:r>
            <a:r>
              <a:rPr b="0" lang="ru-RU" sz="2000" spc="-1" strike="noStrike">
                <a:solidFill>
                  <a:srgbClr val="000000"/>
                </a:solidFill>
                <a:latin typeface="Arial"/>
                <a:ea typeface="DejaVu Sans"/>
              </a:rPr>
              <a:t>согласия</a:t>
            </a:r>
            <a:endParaRPr b="0" lang="en-US" sz="2000" spc="-1" strike="noStrike">
              <a:latin typeface="Arial"/>
            </a:endParaRPr>
          </a:p>
          <a:p>
            <a:pPr>
              <a:lnSpc>
                <a:spcPct val="100000"/>
              </a:lnSpc>
              <a:buNone/>
            </a:pPr>
            <a:r>
              <a:rPr b="0" lang="ru-RU" sz="2000" spc="-1" strike="noStrike">
                <a:solidFill>
                  <a:srgbClr val="000000"/>
                </a:solidFill>
                <a:latin typeface="Arial"/>
                <a:ea typeface="DejaVu Sans"/>
              </a:rPr>
              <a:t>клиента»:</a:t>
            </a:r>
            <a:endParaRPr b="0" lang="en-US" sz="2000" spc="-1" strike="noStrike">
              <a:latin typeface="Arial"/>
            </a:endParaRPr>
          </a:p>
          <a:p>
            <a:pPr>
              <a:lnSpc>
                <a:spcPct val="100000"/>
              </a:lnSpc>
              <a:buNone/>
            </a:pPr>
            <a:r>
              <a:rPr b="0" lang="ru-RU" sz="2000" spc="-1" strike="noStrike">
                <a:solidFill>
                  <a:srgbClr val="000000"/>
                </a:solidFill>
                <a:latin typeface="Arial"/>
                <a:ea typeface="DejaVu Sans"/>
              </a:rPr>
              <a:t>     </a:t>
            </a:r>
            <a:r>
              <a:rPr b="0" lang="ru-RU" sz="2000" spc="-1" strike="noStrike">
                <a:solidFill>
                  <a:srgbClr val="000000"/>
                </a:solidFill>
                <a:latin typeface="Arial"/>
                <a:ea typeface="DejaVu Sans"/>
              </a:rPr>
              <a:t>3.2. </a:t>
            </a:r>
            <a:r>
              <a:rPr b="0" lang="ru-RU" sz="2000" spc="-1" strike="noStrike">
                <a:solidFill>
                  <a:srgbClr val="000000"/>
                </a:solidFill>
                <a:latin typeface="Arial"/>
                <a:ea typeface="DejaVu Sans"/>
              </a:rPr>
              <a:t>Кредитные </a:t>
            </a:r>
            <a:r>
              <a:rPr b="0" lang="ru-RU" sz="2000" spc="-1" strike="noStrike">
                <a:solidFill>
                  <a:srgbClr val="000000"/>
                </a:solidFill>
                <a:latin typeface="Arial"/>
                <a:ea typeface="DejaVu Sans"/>
              </a:rPr>
              <a:t>организации </a:t>
            </a:r>
            <a:r>
              <a:rPr b="0" lang="ru-RU" sz="2000" spc="-1" strike="noStrike">
                <a:solidFill>
                  <a:srgbClr val="000000"/>
                </a:solidFill>
                <a:latin typeface="Arial"/>
                <a:ea typeface="DejaVu Sans"/>
              </a:rPr>
              <a:t>должны </a:t>
            </a:r>
            <a:r>
              <a:rPr b="0" lang="ru-RU" sz="2000" spc="-1" strike="noStrike">
                <a:solidFill>
                  <a:srgbClr val="000000"/>
                </a:solidFill>
                <a:latin typeface="Arial"/>
                <a:ea typeface="DejaVu Sans"/>
              </a:rPr>
              <a:t>обеспечить </a:t>
            </a:r>
            <a:r>
              <a:rPr b="0" lang="ru-RU" sz="2000" spc="-1" strike="noStrike">
                <a:solidFill>
                  <a:srgbClr val="000000"/>
                </a:solidFill>
                <a:latin typeface="Arial"/>
                <a:ea typeface="DejaVu Sans"/>
              </a:rPr>
              <a:t>ежегодное </a:t>
            </a:r>
            <a:r>
              <a:rPr b="0" lang="ru-RU" sz="2000" spc="-1" strike="noStrike">
                <a:solidFill>
                  <a:srgbClr val="000000"/>
                </a:solidFill>
                <a:latin typeface="Arial"/>
                <a:ea typeface="DejaVu Sans"/>
              </a:rPr>
              <a:t>тестировани</a:t>
            </a:r>
            <a:r>
              <a:rPr b="0" lang="ru-RU" sz="2000" spc="-1" strike="noStrike">
                <a:solidFill>
                  <a:srgbClr val="000000"/>
                </a:solidFill>
                <a:latin typeface="Arial"/>
                <a:ea typeface="DejaVu Sans"/>
              </a:rPr>
              <a:t>е на </a:t>
            </a:r>
            <a:r>
              <a:rPr b="0" lang="ru-RU" sz="2000" spc="-1" strike="noStrike">
                <a:solidFill>
                  <a:srgbClr val="000000"/>
                </a:solidFill>
                <a:latin typeface="Arial"/>
                <a:ea typeface="DejaVu Sans"/>
              </a:rPr>
              <a:t>проникновен</a:t>
            </a:r>
            <a:r>
              <a:rPr b="0" lang="ru-RU" sz="2000" spc="-1" strike="noStrike">
                <a:solidFill>
                  <a:srgbClr val="000000"/>
                </a:solidFill>
                <a:latin typeface="Arial"/>
                <a:ea typeface="DejaVu Sans"/>
              </a:rPr>
              <a:t>ие и анализ </a:t>
            </a:r>
            <a:r>
              <a:rPr b="0" lang="ru-RU" sz="2000" spc="-1" strike="noStrike">
                <a:solidFill>
                  <a:srgbClr val="000000"/>
                </a:solidFill>
                <a:latin typeface="Arial"/>
                <a:ea typeface="DejaVu Sans"/>
              </a:rPr>
              <a:t>уязвимостей </a:t>
            </a:r>
            <a:r>
              <a:rPr b="0" lang="ru-RU" sz="2000" spc="-1" strike="noStrike">
                <a:solidFill>
                  <a:srgbClr val="000000"/>
                </a:solidFill>
                <a:latin typeface="Arial"/>
                <a:ea typeface="DejaVu Sans"/>
              </a:rPr>
              <a:t>информацио</a:t>
            </a:r>
            <a:r>
              <a:rPr b="0" lang="ru-RU" sz="2000" spc="-1" strike="noStrike">
                <a:solidFill>
                  <a:srgbClr val="000000"/>
                </a:solidFill>
                <a:latin typeface="Arial"/>
                <a:ea typeface="DejaVu Sans"/>
              </a:rPr>
              <a:t>нной </a:t>
            </a:r>
            <a:r>
              <a:rPr b="0" lang="ru-RU" sz="2000" spc="-1" strike="noStrike">
                <a:solidFill>
                  <a:srgbClr val="000000"/>
                </a:solidFill>
                <a:latin typeface="Arial"/>
                <a:ea typeface="DejaVu Sans"/>
              </a:rPr>
              <a:t>безопасност</a:t>
            </a:r>
            <a:r>
              <a:rPr b="0" lang="ru-RU" sz="2000" spc="-1" strike="noStrike">
                <a:solidFill>
                  <a:srgbClr val="000000"/>
                </a:solidFill>
                <a:latin typeface="Arial"/>
                <a:ea typeface="DejaVu Sans"/>
              </a:rPr>
              <a:t>и объектов </a:t>
            </a:r>
            <a:r>
              <a:rPr b="0" lang="ru-RU" sz="2000" spc="-1" strike="noStrike">
                <a:solidFill>
                  <a:srgbClr val="000000"/>
                </a:solidFill>
                <a:latin typeface="Arial"/>
                <a:ea typeface="DejaVu Sans"/>
              </a:rPr>
              <a:t>информацио</a:t>
            </a:r>
            <a:r>
              <a:rPr b="0" lang="ru-RU" sz="2000" spc="-1" strike="noStrike">
                <a:solidFill>
                  <a:srgbClr val="000000"/>
                </a:solidFill>
                <a:latin typeface="Arial"/>
                <a:ea typeface="DejaVu Sans"/>
              </a:rPr>
              <a:t>нной </a:t>
            </a:r>
            <a:r>
              <a:rPr b="0" lang="ru-RU" sz="2000" spc="-1" strike="noStrike">
                <a:solidFill>
                  <a:srgbClr val="000000"/>
                </a:solidFill>
                <a:latin typeface="Arial"/>
                <a:ea typeface="DejaVu Sans"/>
              </a:rPr>
              <a:t>инфраструкт</a:t>
            </a:r>
            <a:r>
              <a:rPr b="0" lang="ru-RU" sz="2000" spc="-1" strike="noStrike">
                <a:solidFill>
                  <a:srgbClr val="000000"/>
                </a:solidFill>
                <a:latin typeface="Arial"/>
                <a:ea typeface="DejaVu Sans"/>
              </a:rPr>
              <a:t>уры.</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1" lang="ru-RU" sz="2000" spc="-1" strike="noStrike">
                <a:solidFill>
                  <a:srgbClr val="000000"/>
                </a:solidFill>
                <a:latin typeface="Arial"/>
                <a:ea typeface="DejaVu Sans"/>
              </a:rPr>
              <a:t>     </a:t>
            </a:r>
            <a:r>
              <a:rPr b="1" lang="ru-RU" sz="2000" spc="-1" strike="noStrike">
                <a:solidFill>
                  <a:srgbClr val="000000"/>
                </a:solidFill>
                <a:latin typeface="Arial"/>
                <a:ea typeface="DejaVu Sans"/>
              </a:rPr>
              <a:t>ГОСТ Р </a:t>
            </a:r>
            <a:r>
              <a:rPr b="1" lang="ru-RU" sz="2000" spc="-1" strike="noStrike">
                <a:solidFill>
                  <a:srgbClr val="000000"/>
                </a:solidFill>
                <a:latin typeface="Arial"/>
                <a:ea typeface="DejaVu Sans"/>
              </a:rPr>
              <a:t>57580.1-</a:t>
            </a:r>
            <a:r>
              <a:rPr b="1" lang="ru-RU" sz="2000" spc="-1" strike="noStrike">
                <a:solidFill>
                  <a:srgbClr val="000000"/>
                </a:solidFill>
                <a:latin typeface="Arial"/>
                <a:ea typeface="DejaVu Sans"/>
              </a:rPr>
              <a:t>2017:</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ru-RU" sz="2000" spc="-1" strike="noStrike">
                <a:solidFill>
                  <a:srgbClr val="000000"/>
                </a:solidFill>
                <a:latin typeface="Arial"/>
                <a:ea typeface="DejaVu Sans"/>
              </a:rPr>
              <a:t>     </a:t>
            </a:r>
            <a:r>
              <a:rPr b="0" lang="ru-RU" sz="2000" spc="-1" strike="noStrike">
                <a:solidFill>
                  <a:srgbClr val="000000"/>
                </a:solidFill>
                <a:latin typeface="Arial"/>
                <a:ea typeface="DejaVu Sans"/>
              </a:rPr>
              <a:t>ЖЦ.14. </a:t>
            </a:r>
            <a:r>
              <a:rPr b="0" lang="ru-RU" sz="2000" spc="-1" strike="noStrike">
                <a:solidFill>
                  <a:srgbClr val="000000"/>
                </a:solidFill>
                <a:latin typeface="Arial"/>
                <a:ea typeface="DejaVu Sans"/>
              </a:rPr>
              <a:t>Реализация </a:t>
            </a:r>
            <a:r>
              <a:rPr b="0" lang="ru-RU" sz="2000" spc="-1" strike="noStrike">
                <a:solidFill>
                  <a:srgbClr val="000000"/>
                </a:solidFill>
                <a:latin typeface="Arial"/>
                <a:ea typeface="DejaVu Sans"/>
              </a:rPr>
              <a:t>контроля </a:t>
            </a:r>
            <a:r>
              <a:rPr b="0" lang="ru-RU" sz="2000" spc="-1" strike="noStrike">
                <a:solidFill>
                  <a:srgbClr val="000000"/>
                </a:solidFill>
                <a:latin typeface="Arial"/>
                <a:ea typeface="DejaVu Sans"/>
              </a:rPr>
              <a:t>защищеннос</a:t>
            </a:r>
            <a:r>
              <a:rPr b="0" lang="ru-RU" sz="2000" spc="-1" strike="noStrike">
                <a:solidFill>
                  <a:srgbClr val="000000"/>
                </a:solidFill>
                <a:latin typeface="Arial"/>
                <a:ea typeface="DejaVu Sans"/>
              </a:rPr>
              <a:t>ти АС, </a:t>
            </a:r>
            <a:r>
              <a:rPr b="0" lang="ru-RU" sz="2000" spc="-1" strike="noStrike">
                <a:solidFill>
                  <a:srgbClr val="000000"/>
                </a:solidFill>
                <a:latin typeface="Arial"/>
                <a:ea typeface="DejaVu Sans"/>
              </a:rPr>
              <a:t>включающег</a:t>
            </a:r>
            <a:r>
              <a:rPr b="0" lang="ru-RU" sz="2000" spc="-1" strike="noStrike">
                <a:solidFill>
                  <a:srgbClr val="000000"/>
                </a:solidFill>
                <a:latin typeface="Arial"/>
                <a:ea typeface="DejaVu Sans"/>
              </a:rPr>
              <a:t>о </a:t>
            </a:r>
            <a:r>
              <a:rPr b="0" lang="ru-RU" sz="2000" spc="-1" strike="noStrike">
                <a:solidFill>
                  <a:srgbClr val="000000"/>
                </a:solidFill>
                <a:latin typeface="Arial"/>
                <a:ea typeface="DejaVu Sans"/>
              </a:rPr>
              <a:t>тестировани</a:t>
            </a:r>
            <a:r>
              <a:rPr b="0" lang="ru-RU" sz="2000" spc="-1" strike="noStrike">
                <a:solidFill>
                  <a:srgbClr val="000000"/>
                </a:solidFill>
                <a:latin typeface="Arial"/>
                <a:ea typeface="DejaVu Sans"/>
              </a:rPr>
              <a:t>е на </a:t>
            </a:r>
            <a:r>
              <a:rPr b="0" lang="ru-RU" sz="2000" spc="-1" strike="noStrike">
                <a:solidFill>
                  <a:srgbClr val="000000"/>
                </a:solidFill>
                <a:latin typeface="Arial"/>
                <a:ea typeface="DejaVu Sans"/>
              </a:rPr>
              <a:t>проникновен</a:t>
            </a:r>
            <a:r>
              <a:rPr b="0" lang="ru-RU" sz="2000" spc="-1" strike="noStrike">
                <a:solidFill>
                  <a:srgbClr val="000000"/>
                </a:solidFill>
                <a:latin typeface="Arial"/>
                <a:ea typeface="DejaVu Sans"/>
              </a:rPr>
              <a:t>ие.</a:t>
            </a:r>
            <a:endParaRPr b="0" lang="en-US" sz="2000" spc="-1" strike="noStrike">
              <a:latin typeface="Arial"/>
            </a:endParaRPr>
          </a:p>
          <a:p>
            <a:pPr>
              <a:lnSpc>
                <a:spcPct val="100000"/>
              </a:lnSpc>
              <a:buNone/>
            </a:pPr>
            <a:r>
              <a:rPr b="0" lang="ru-RU" sz="2000" spc="-1" strike="noStrike">
                <a:solidFill>
                  <a:srgbClr val="000000"/>
                </a:solidFill>
                <a:latin typeface="Arial"/>
                <a:ea typeface="DejaVu Sans"/>
              </a:rPr>
              <a:t>     </a:t>
            </a:r>
            <a:r>
              <a:rPr b="0" lang="ru-RU" sz="2000" spc="-1" strike="noStrike">
                <a:solidFill>
                  <a:srgbClr val="000000"/>
                </a:solidFill>
                <a:latin typeface="Arial"/>
                <a:ea typeface="DejaVu Sans"/>
              </a:rPr>
              <a:t>ЖЦ.20. </a:t>
            </a:r>
            <a:r>
              <a:rPr b="0" lang="ru-RU" sz="2000" spc="-1" strike="noStrike">
                <a:solidFill>
                  <a:srgbClr val="000000"/>
                </a:solidFill>
                <a:latin typeface="Arial"/>
                <a:ea typeface="DejaVu Sans"/>
              </a:rPr>
              <a:t>Реализация </a:t>
            </a:r>
            <a:r>
              <a:rPr b="0" lang="ru-RU" sz="2000" spc="-1" strike="noStrike">
                <a:solidFill>
                  <a:srgbClr val="000000"/>
                </a:solidFill>
                <a:latin typeface="Arial"/>
                <a:ea typeface="DejaVu Sans"/>
              </a:rPr>
              <a:t>проведения </a:t>
            </a:r>
            <a:r>
              <a:rPr b="0" lang="ru-RU" sz="2000" spc="-1" strike="noStrike">
                <a:solidFill>
                  <a:srgbClr val="000000"/>
                </a:solidFill>
                <a:latin typeface="Arial"/>
                <a:ea typeface="DejaVu Sans"/>
              </a:rPr>
              <a:t>ежегодного </a:t>
            </a:r>
            <a:r>
              <a:rPr b="0" lang="ru-RU" sz="2000" spc="-1" strike="noStrike">
                <a:solidFill>
                  <a:srgbClr val="000000"/>
                </a:solidFill>
                <a:latin typeface="Arial"/>
                <a:ea typeface="DejaVu Sans"/>
              </a:rPr>
              <a:t>контроля </a:t>
            </a:r>
            <a:r>
              <a:rPr b="0" lang="ru-RU" sz="2000" spc="-1" strike="noStrike">
                <a:solidFill>
                  <a:srgbClr val="000000"/>
                </a:solidFill>
                <a:latin typeface="Arial"/>
                <a:ea typeface="DejaVu Sans"/>
              </a:rPr>
              <a:t>защищеннос</a:t>
            </a:r>
            <a:r>
              <a:rPr b="0" lang="ru-RU" sz="2000" spc="-1" strike="noStrike">
                <a:solidFill>
                  <a:srgbClr val="000000"/>
                </a:solidFill>
                <a:latin typeface="Arial"/>
                <a:ea typeface="DejaVu Sans"/>
              </a:rPr>
              <a:t>ти АС, </a:t>
            </a:r>
            <a:r>
              <a:rPr b="0" lang="ru-RU" sz="2000" spc="-1" strike="noStrike">
                <a:solidFill>
                  <a:srgbClr val="000000"/>
                </a:solidFill>
                <a:latin typeface="Arial"/>
                <a:ea typeface="DejaVu Sans"/>
              </a:rPr>
              <a:t>включающег</a:t>
            </a:r>
            <a:r>
              <a:rPr b="0" lang="ru-RU" sz="2000" spc="-1" strike="noStrike">
                <a:solidFill>
                  <a:srgbClr val="000000"/>
                </a:solidFill>
                <a:latin typeface="Arial"/>
                <a:ea typeface="DejaVu Sans"/>
              </a:rPr>
              <a:t>о </a:t>
            </a:r>
            <a:r>
              <a:rPr b="0" lang="ru-RU" sz="2000" spc="-1" strike="noStrike">
                <a:solidFill>
                  <a:srgbClr val="000000"/>
                </a:solidFill>
                <a:latin typeface="Arial"/>
                <a:ea typeface="DejaVu Sans"/>
              </a:rPr>
              <a:t>тестировани</a:t>
            </a:r>
            <a:r>
              <a:rPr b="0" lang="ru-RU" sz="2000" spc="-1" strike="noStrike">
                <a:solidFill>
                  <a:srgbClr val="000000"/>
                </a:solidFill>
                <a:latin typeface="Arial"/>
                <a:ea typeface="DejaVu Sans"/>
              </a:rPr>
              <a:t>е на </a:t>
            </a:r>
            <a:r>
              <a:rPr b="0" lang="ru-RU" sz="2000" spc="-1" strike="noStrike">
                <a:solidFill>
                  <a:srgbClr val="000000"/>
                </a:solidFill>
                <a:latin typeface="Arial"/>
                <a:ea typeface="DejaVu Sans"/>
              </a:rPr>
              <a:t>проникновен</a:t>
            </a:r>
            <a:r>
              <a:rPr b="0" lang="ru-RU" sz="2000" spc="-1" strike="noStrike">
                <a:solidFill>
                  <a:srgbClr val="000000"/>
                </a:solidFill>
                <a:latin typeface="Arial"/>
                <a:ea typeface="DejaVu Sans"/>
              </a:rPr>
              <a:t>ие.</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Мониторинг событий ИБ </a:t>
            </a:r>
            <a:endParaRPr b="0" lang="en-US" sz="3200" spc="-1" strike="noStrike">
              <a:latin typeface="Arial"/>
            </a:endParaRPr>
          </a:p>
        </p:txBody>
      </p:sp>
      <p:sp>
        <p:nvSpPr>
          <p:cNvPr id="170" name="Прямая соединительная линия 50"/>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71" name="TextShape 1"/>
          <p:cNvSpPr/>
          <p:nvPr/>
        </p:nvSpPr>
        <p:spPr>
          <a:xfrm>
            <a:off x="144000" y="1014120"/>
            <a:ext cx="11743200" cy="446364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1" lang="ru-RU" sz="1800" spc="-1" strike="noStrike">
                <a:solidFill>
                  <a:srgbClr val="000000"/>
                </a:solidFill>
                <a:latin typeface="Arial"/>
                <a:ea typeface="DejaVu Sans"/>
              </a:rPr>
              <a:t>     </a:t>
            </a:r>
            <a:r>
              <a:rPr b="0" lang="ru-RU" sz="1800" spc="-1" strike="noStrike">
                <a:solidFill>
                  <a:srgbClr val="000000"/>
                </a:solidFill>
                <a:latin typeface="Arial"/>
                <a:ea typeface="DejaVu Sans"/>
              </a:rPr>
              <a:t>В соответствии с </a:t>
            </a:r>
            <a:r>
              <a:rPr b="1" lang="ru-RU" sz="1800" spc="-1" strike="noStrike">
                <a:solidFill>
                  <a:srgbClr val="000000"/>
                </a:solidFill>
                <a:latin typeface="Arial"/>
                <a:ea typeface="DejaVu Sans"/>
              </a:rPr>
              <a:t>ГОСТ Р 57580.1-2017</a:t>
            </a:r>
            <a:r>
              <a:rPr b="0" lang="ru-RU" sz="1800" spc="-1" strike="noStrike">
                <a:solidFill>
                  <a:srgbClr val="000000"/>
                </a:solidFill>
                <a:latin typeface="Arial"/>
                <a:ea typeface="DejaVu Sans"/>
              </a:rPr>
              <a:t> две основные группы мер:</a:t>
            </a:r>
            <a:endParaRPr b="0" lang="en-US" sz="1800" spc="-1" strike="noStrike">
              <a:latin typeface="Arial"/>
            </a:endParaRPr>
          </a:p>
          <a:p>
            <a:pPr>
              <a:lnSpc>
                <a:spcPct val="115000"/>
              </a:lnSpc>
              <a:buNone/>
            </a:pP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РИ – Обнаружение и регистрация инцидентов защиты информации.</a:t>
            </a: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МАС – Мониторинг и анализ событий защиты информации.</a:t>
            </a:r>
            <a:endParaRPr b="0" lang="en-US" sz="1800" spc="-1" strike="noStrike">
              <a:latin typeface="Arial"/>
            </a:endParaRPr>
          </a:p>
          <a:p>
            <a:pPr>
              <a:lnSpc>
                <a:spcPct val="115000"/>
              </a:lnSpc>
              <a:buNone/>
            </a:pP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Большое количество дополнительных мер:</a:t>
            </a:r>
            <a:endParaRPr b="0" lang="en-US" sz="1800" spc="-1" strike="noStrike">
              <a:latin typeface="Arial"/>
            </a:endParaRPr>
          </a:p>
          <a:p>
            <a:pPr>
              <a:lnSpc>
                <a:spcPct val="115000"/>
              </a:lnSpc>
              <a:buNone/>
            </a:pP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ЦЗИ.20 – Контроль состава разрешенного для использования ПО.</a:t>
            </a: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ВСА.1-8 – Контроль отсутствия (выявление) аномальной сетевой активности,</a:t>
            </a: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связанной с …</a:t>
            </a:r>
            <a:endParaRPr b="0" lang="en-US" sz="1800" spc="-1" strike="noStrike">
              <a:latin typeface="Arial"/>
            </a:endParaRPr>
          </a:p>
          <a:p>
            <a:pPr>
              <a:lnSpc>
                <a:spcPct val="115000"/>
              </a:lnSpc>
              <a:buNone/>
            </a:pPr>
            <a:endParaRPr b="0" lang="en-US" sz="1800" spc="-1" strike="noStrike">
              <a:latin typeface="Arial"/>
            </a:endParaRPr>
          </a:p>
          <a:p>
            <a:pPr>
              <a:lnSpc>
                <a:spcPct val="115000"/>
              </a:lnSpc>
              <a:buNone/>
            </a:pPr>
            <a:r>
              <a:rPr b="0" lang="ru-RU" sz="1800" spc="-1" strike="noStrike">
                <a:solidFill>
                  <a:srgbClr val="000000"/>
                </a:solidFill>
                <a:latin typeface="Arial"/>
                <a:ea typeface="DejaVu Sans"/>
              </a:rPr>
              <a:t>Все указанные меры предписаны для выполнения буквой «Т», что означает техническое выполнение, только организационными мерами отделаться не получится…</a:t>
            </a:r>
            <a:endParaRPr b="0" lang="en-US" sz="1800" spc="-1" strike="noStrike">
              <a:latin typeface="Arial"/>
            </a:endParaRPr>
          </a:p>
          <a:p>
            <a:pPr>
              <a:lnSpc>
                <a:spcPct val="100000"/>
              </a:lnSpc>
              <a:buNone/>
            </a:pPr>
            <a:r>
              <a:rPr b="0" lang="ru-RU" sz="1800" spc="-1" strike="noStrike">
                <a:solidFill>
                  <a:srgbClr val="000000"/>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Виды Pentest </a:t>
            </a:r>
            <a:endParaRPr b="0" lang="en-US" sz="3200" spc="-1" strike="noStrike">
              <a:latin typeface="Arial"/>
            </a:endParaRPr>
          </a:p>
        </p:txBody>
      </p:sp>
      <p:sp>
        <p:nvSpPr>
          <p:cNvPr id="173" name="Прямая соединительная линия 51"/>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74" name="TextShape 2"/>
          <p:cNvSpPr/>
          <p:nvPr/>
        </p:nvSpPr>
        <p:spPr>
          <a:xfrm>
            <a:off x="432000" y="983880"/>
            <a:ext cx="8351640" cy="4810320"/>
          </a:xfrm>
          <a:prstGeom prst="rect">
            <a:avLst/>
          </a:prstGeom>
          <a:noFill/>
          <a:ln w="0">
            <a:noFill/>
          </a:ln>
        </p:spPr>
        <p:style>
          <a:lnRef idx="0"/>
          <a:fillRef idx="0"/>
          <a:effectRef idx="0"/>
          <a:fontRef idx="minor"/>
        </p:style>
        <p:txBody>
          <a:bodyPr lIns="90000" rIns="90000" tIns="45000" bIns="45000" anchor="t">
            <a:noAutofit/>
          </a:bodyPr>
          <a:p>
            <a:pPr marL="514440" indent="-514440">
              <a:lnSpc>
                <a:spcPct val="100000"/>
              </a:lnSpc>
              <a:buClr>
                <a:srgbClr val="000000"/>
              </a:buClr>
              <a:buFont typeface="StarSymbol"/>
              <a:buAutoNum type="arabicParenR"/>
            </a:pPr>
            <a:r>
              <a:rPr b="0" lang="ru-RU" sz="2800" spc="-1" strike="noStrike">
                <a:solidFill>
                  <a:srgbClr val="000000"/>
                </a:solidFill>
                <a:latin typeface="Arial"/>
                <a:ea typeface="DejaVu Sans"/>
              </a:rPr>
              <a:t>Network Penetration Testing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Тестирование на проникновение в сеть</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2) Application Penetration Testing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Тестирование приложений на проникновение</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3) Website Penetration Testing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Тестирование веб-сайта на проникновение</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4) Physical Penetration Testing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Тестирование физического проникновения</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5) Cloud Penetration Testing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Тестирование на проникновение в облако</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6) Social Engineering</a:t>
            </a:r>
            <a:endParaRPr b="0" lang="en-US" sz="2800" spc="-1" strike="noStrike">
              <a:latin typeface="Arial"/>
            </a:endParaRPr>
          </a:p>
          <a:p>
            <a:pPr>
              <a:lnSpc>
                <a:spcPct val="100000"/>
              </a:lnSpc>
              <a:buNone/>
            </a:pPr>
            <a:r>
              <a:rPr b="0" lang="ru-RU" sz="2800" spc="-1" strike="noStrike">
                <a:solidFill>
                  <a:srgbClr val="000000"/>
                </a:solidFill>
                <a:latin typeface="Arial"/>
                <a:ea typeface="DejaVu Sans"/>
              </a:rPr>
              <a:t>Социальная инженерия</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04920" y="57240"/>
            <a:ext cx="11582280" cy="472680"/>
          </a:xfrm>
          <a:prstGeom prst="rect">
            <a:avLst/>
          </a:prstGeom>
          <a:noFill/>
          <a:ln w="0">
            <a:noFill/>
          </a:ln>
        </p:spPr>
        <p:txBody>
          <a:bodyPr lIns="0" rIns="0" tIns="0" bIns="0" anchor="t">
            <a:noAutofit/>
          </a:bodyPr>
          <a:p>
            <a:r>
              <a:rPr b="0" lang="en-US" sz="3200" spc="-1" strike="noStrike">
                <a:solidFill>
                  <a:srgbClr val="2369b0"/>
                </a:solidFill>
                <a:latin typeface="Times New Roman"/>
                <a:ea typeface="DejaVu Sans"/>
              </a:rPr>
              <a:t>Стандарты, рекомендации по проведению</a:t>
            </a:r>
            <a:endParaRPr b="0" lang="en-US" sz="3200" spc="-1" strike="noStrike">
              <a:latin typeface="Arial"/>
            </a:endParaRPr>
          </a:p>
        </p:txBody>
      </p:sp>
      <p:sp>
        <p:nvSpPr>
          <p:cNvPr id="176" name="Прямая соединительная линия 14"/>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77" name="Рисунок 1" descr=""/>
          <p:cNvPicPr/>
          <p:nvPr/>
        </p:nvPicPr>
        <p:blipFill>
          <a:blip r:embed="rId1"/>
          <a:stretch/>
        </p:blipFill>
        <p:spPr>
          <a:xfrm>
            <a:off x="6972480" y="2480040"/>
            <a:ext cx="2141280" cy="948960"/>
          </a:xfrm>
          <a:prstGeom prst="rect">
            <a:avLst/>
          </a:prstGeom>
          <a:ln w="0">
            <a:noFill/>
          </a:ln>
        </p:spPr>
      </p:pic>
      <p:pic>
        <p:nvPicPr>
          <p:cNvPr id="178" name="Рисунок 302" descr=""/>
          <p:cNvPicPr/>
          <p:nvPr/>
        </p:nvPicPr>
        <p:blipFill>
          <a:blip r:embed="rId2"/>
          <a:stretch/>
        </p:blipFill>
        <p:spPr>
          <a:xfrm>
            <a:off x="2992680" y="1693440"/>
            <a:ext cx="1579320" cy="1278360"/>
          </a:xfrm>
          <a:prstGeom prst="rect">
            <a:avLst/>
          </a:prstGeom>
          <a:ln w="0">
            <a:noFill/>
          </a:ln>
        </p:spPr>
      </p:pic>
      <p:sp>
        <p:nvSpPr>
          <p:cNvPr id="179" name="TextShape 4"/>
          <p:cNvSpPr/>
          <p:nvPr/>
        </p:nvSpPr>
        <p:spPr>
          <a:xfrm>
            <a:off x="228600" y="752040"/>
            <a:ext cx="4607640" cy="2905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Penetration Testing Execution Standard</a:t>
            </a:r>
            <a:endParaRPr b="0" lang="en-US" sz="1800" spc="-1" strike="noStrike">
              <a:latin typeface="Arial"/>
            </a:endParaRPr>
          </a:p>
          <a:p>
            <a:pPr>
              <a:lnSpc>
                <a:spcPct val="100000"/>
              </a:lnSpc>
              <a:buNone/>
            </a:pPr>
            <a:r>
              <a:rPr b="1" lang="ru-RU" sz="1800" spc="-1" strike="noStrike" u="sng">
                <a:solidFill>
                  <a:srgbClr val="000000"/>
                </a:solidFill>
                <a:uFillTx/>
                <a:latin typeface="Arial"/>
                <a:ea typeface="DejaVu Sans"/>
              </a:rPr>
              <a:t>PTES (стар, но еще полезен)</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Описаны взаимодействия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Сбор данных</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Моделирование угроз</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Анализ уязвимостей</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Эксплуатация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Пост эксплуатация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Формирование отчётов</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http://www.pentest-standard.org</a:t>
            </a:r>
            <a:endParaRPr b="0" lang="en-US" sz="1600" spc="-1" strike="noStrike">
              <a:latin typeface="Arial"/>
            </a:endParaRPr>
          </a:p>
        </p:txBody>
      </p:sp>
      <p:sp>
        <p:nvSpPr>
          <p:cNvPr id="180" name="CustomShape 1"/>
          <p:cNvSpPr/>
          <p:nvPr/>
        </p:nvSpPr>
        <p:spPr>
          <a:xfrm>
            <a:off x="529560" y="622080"/>
            <a:ext cx="9071640" cy="575640"/>
          </a:xfrm>
          <a:prstGeom prst="rect">
            <a:avLst/>
          </a:prstGeom>
          <a:noFill/>
          <a:ln w="0">
            <a:noFill/>
          </a:ln>
        </p:spPr>
        <p:style>
          <a:lnRef idx="0"/>
          <a:fillRef idx="0"/>
          <a:effectRef idx="0"/>
          <a:fontRef idx="minor"/>
        </p:style>
      </p:sp>
      <p:sp>
        <p:nvSpPr>
          <p:cNvPr id="181" name="CustomShape 12"/>
          <p:cNvSpPr/>
          <p:nvPr/>
        </p:nvSpPr>
        <p:spPr>
          <a:xfrm>
            <a:off x="986760" y="7022880"/>
            <a:ext cx="1904400" cy="456480"/>
          </a:xfrm>
          <a:prstGeom prst="rect">
            <a:avLst/>
          </a:prstGeom>
          <a:noFill/>
          <a:ln w="0">
            <a:noFill/>
          </a:ln>
        </p:spPr>
        <p:style>
          <a:lnRef idx="0"/>
          <a:fillRef idx="0"/>
          <a:effectRef idx="0"/>
          <a:fontRef idx="minor"/>
        </p:style>
      </p:sp>
      <p:sp>
        <p:nvSpPr>
          <p:cNvPr id="182" name="CustomShape 13"/>
          <p:cNvSpPr/>
          <p:nvPr/>
        </p:nvSpPr>
        <p:spPr>
          <a:xfrm>
            <a:off x="3653640" y="7022880"/>
            <a:ext cx="2894760" cy="456480"/>
          </a:xfrm>
          <a:prstGeom prst="rect">
            <a:avLst/>
          </a:prstGeom>
          <a:noFill/>
          <a:ln w="0">
            <a:noFill/>
          </a:ln>
        </p:spPr>
        <p:style>
          <a:lnRef idx="0"/>
          <a:fillRef idx="0"/>
          <a:effectRef idx="0"/>
          <a:fontRef idx="minor"/>
        </p:style>
      </p:sp>
      <p:sp>
        <p:nvSpPr>
          <p:cNvPr id="183" name="CustomShape 15"/>
          <p:cNvSpPr/>
          <p:nvPr/>
        </p:nvSpPr>
        <p:spPr>
          <a:xfrm>
            <a:off x="7387560" y="7022880"/>
            <a:ext cx="1904400" cy="456480"/>
          </a:xfrm>
          <a:prstGeom prst="rect">
            <a:avLst/>
          </a:prstGeom>
          <a:noFill/>
          <a:ln w="0">
            <a:noFill/>
          </a:ln>
        </p:spPr>
        <p:style>
          <a:lnRef idx="0"/>
          <a:fillRef idx="0"/>
          <a:effectRef idx="0"/>
          <a:fontRef idx="minor"/>
        </p:style>
        <p:txBody>
          <a:bodyPr lIns="90000" rIns="90000" tIns="46800" bIns="46800" anchor="t">
            <a:noAutofit/>
          </a:bodyPr>
          <a:p>
            <a:pPr algn="r">
              <a:lnSpc>
                <a:spcPct val="100000"/>
              </a:lnSpc>
              <a:spcBef>
                <a:spcPts val="901"/>
              </a:spcBef>
              <a:spcAft>
                <a:spcPts val="26"/>
              </a:spcAft>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Lst>
            </a:pPr>
            <a:fld id="{59D28107-04C0-4946-B8D3-1AE7BB71441F}" type="slidenum">
              <a:rPr b="0" lang="en-US" sz="1400" spc="-1" strike="noStrike">
                <a:solidFill>
                  <a:srgbClr val="254c9c"/>
                </a:solidFill>
                <a:latin typeface="Arial"/>
                <a:ea typeface="DejaVu Sans"/>
              </a:rPr>
              <a:t>&lt;number&gt;</a:t>
            </a:fld>
            <a:endParaRPr b="0" lang="en-US" sz="1400" spc="-1" strike="noStrike">
              <a:latin typeface="Arial"/>
            </a:endParaRPr>
          </a:p>
        </p:txBody>
      </p:sp>
      <p:sp>
        <p:nvSpPr>
          <p:cNvPr id="184" name="TextShape 11"/>
          <p:cNvSpPr/>
          <p:nvPr/>
        </p:nvSpPr>
        <p:spPr>
          <a:xfrm>
            <a:off x="6615360" y="914400"/>
            <a:ext cx="390024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NIST SP800-115</a:t>
            </a:r>
            <a:endParaRPr b="0" lang="en-US" sz="1800" spc="-1" strike="noStrike">
              <a:latin typeface="Arial"/>
            </a:endParaRPr>
          </a:p>
          <a:p>
            <a:pPr>
              <a:lnSpc>
                <a:spcPct val="100000"/>
              </a:lnSpc>
              <a:buNone/>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2008</a:t>
            </a:r>
            <a:endParaRPr b="0" lang="en-US" sz="1800" spc="-1" strike="noStrike">
              <a:latin typeface="Arial"/>
            </a:endParaRPr>
          </a:p>
          <a:p>
            <a:pPr>
              <a:lnSpc>
                <a:spcPct val="100000"/>
              </a:lnSpc>
              <a:buNone/>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Полезный, хотя и устаревший</a:t>
            </a:r>
            <a:endParaRPr b="0" lang="en-US" sz="1800" spc="-1" strike="noStrike">
              <a:latin typeface="Arial"/>
            </a:endParaRPr>
          </a:p>
        </p:txBody>
      </p:sp>
      <p:sp>
        <p:nvSpPr>
          <p:cNvPr id="185" name="TextShape 17"/>
          <p:cNvSpPr/>
          <p:nvPr/>
        </p:nvSpPr>
        <p:spPr>
          <a:xfrm>
            <a:off x="6612480" y="2107080"/>
            <a:ext cx="344592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New PCI DSS Guidance</a:t>
            </a:r>
            <a:endParaRPr b="0" lang="en-US" sz="1800" spc="-1" strike="noStrike">
              <a:latin typeface="Arial"/>
            </a:endParaRPr>
          </a:p>
        </p:txBody>
      </p:sp>
      <p:sp>
        <p:nvSpPr>
          <p:cNvPr id="186" name="TextShape 18"/>
          <p:cNvSpPr/>
          <p:nvPr/>
        </p:nvSpPr>
        <p:spPr>
          <a:xfrm>
            <a:off x="234000" y="3786120"/>
            <a:ext cx="16556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FedRAMP</a:t>
            </a:r>
            <a:endParaRPr b="0" lang="en-US" sz="1800" spc="-1" strike="noStrike">
              <a:latin typeface="Arial"/>
            </a:endParaRPr>
          </a:p>
        </p:txBody>
      </p:sp>
      <p:pic>
        <p:nvPicPr>
          <p:cNvPr id="187" name="Рисунок 311" descr=""/>
          <p:cNvPicPr/>
          <p:nvPr/>
        </p:nvPicPr>
        <p:blipFill>
          <a:blip r:embed="rId3"/>
          <a:stretch/>
        </p:blipFill>
        <p:spPr>
          <a:xfrm>
            <a:off x="601560" y="4438080"/>
            <a:ext cx="1372320" cy="1439640"/>
          </a:xfrm>
          <a:prstGeom prst="rect">
            <a:avLst/>
          </a:prstGeom>
          <a:ln w="0">
            <a:noFill/>
          </a:ln>
        </p:spPr>
      </p:pic>
      <p:sp>
        <p:nvSpPr>
          <p:cNvPr id="188" name="TextShape 19"/>
          <p:cNvSpPr/>
          <p:nvPr/>
        </p:nvSpPr>
        <p:spPr>
          <a:xfrm>
            <a:off x="2716920" y="3786120"/>
            <a:ext cx="3912480" cy="170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OSSTMM v3</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Выходит далеко за рамки тестирования на проникновение</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Ценный путеводитель</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Множество замечательных идей</a:t>
            </a:r>
            <a:endParaRPr b="0" lang="en-US" sz="1600" spc="-1" strike="noStrike">
              <a:latin typeface="Arial"/>
            </a:endParaRPr>
          </a:p>
        </p:txBody>
      </p:sp>
      <p:pic>
        <p:nvPicPr>
          <p:cNvPr id="189" name="Рисунок 313" descr=""/>
          <p:cNvPicPr/>
          <p:nvPr/>
        </p:nvPicPr>
        <p:blipFill>
          <a:blip r:embed="rId4"/>
          <a:stretch/>
        </p:blipFill>
        <p:spPr>
          <a:xfrm>
            <a:off x="6172200" y="4110120"/>
            <a:ext cx="1302480" cy="1833480"/>
          </a:xfrm>
          <a:prstGeom prst="rect">
            <a:avLst/>
          </a:prstGeom>
          <a:ln w="0">
            <a:noFill/>
          </a:ln>
        </p:spPr>
      </p:pic>
      <p:sp>
        <p:nvSpPr>
          <p:cNvPr id="190" name="TextShape 20"/>
          <p:cNvSpPr/>
          <p:nvPr/>
        </p:nvSpPr>
        <p:spPr>
          <a:xfrm>
            <a:off x="8001000" y="3886200"/>
            <a:ext cx="403164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OWASP Testing Guide</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Безопасность веб-приложений</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Отличный ресурс</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Подробные практические методы</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29844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Red Team</a:t>
            </a:r>
            <a:endParaRPr b="0" lang="en-US" sz="3200" spc="-1" strike="noStrike">
              <a:latin typeface="Arial"/>
            </a:endParaRPr>
          </a:p>
        </p:txBody>
      </p:sp>
      <p:sp>
        <p:nvSpPr>
          <p:cNvPr id="192" name="Прямая соединительная линия 4"/>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93" name="" descr=""/>
          <p:cNvPicPr/>
          <p:nvPr/>
        </p:nvPicPr>
        <p:blipFill>
          <a:blip r:embed="rId1"/>
          <a:stretch/>
        </p:blipFill>
        <p:spPr>
          <a:xfrm>
            <a:off x="966600" y="685800"/>
            <a:ext cx="10333080" cy="5961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29844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Red Team</a:t>
            </a:r>
            <a:endParaRPr b="0" lang="en-US" sz="3200" spc="-1" strike="noStrike">
              <a:latin typeface="Arial"/>
            </a:endParaRPr>
          </a:p>
        </p:txBody>
      </p:sp>
      <p:sp>
        <p:nvSpPr>
          <p:cNvPr id="195" name="Прямая соединительная линия 5"/>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96" name="" descr=""/>
          <p:cNvPicPr/>
          <p:nvPr/>
        </p:nvPicPr>
        <p:blipFill>
          <a:blip r:embed="rId1"/>
          <a:stretch/>
        </p:blipFill>
        <p:spPr>
          <a:xfrm>
            <a:off x="295560" y="914400"/>
            <a:ext cx="11575800" cy="54864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29844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Red Team</a:t>
            </a:r>
            <a:endParaRPr b="0" lang="en-US" sz="3200" spc="-1" strike="noStrike">
              <a:latin typeface="Arial"/>
            </a:endParaRPr>
          </a:p>
        </p:txBody>
      </p:sp>
      <p:sp>
        <p:nvSpPr>
          <p:cNvPr id="198" name="Прямая соединительная линия 6"/>
          <p:cNvSpPr/>
          <p:nvPr/>
        </p:nvSpPr>
        <p:spPr>
          <a:xfrm flipV="1">
            <a:off x="304560" y="607320"/>
            <a:ext cx="1161756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99" name="" descr=""/>
          <p:cNvPicPr/>
          <p:nvPr/>
        </p:nvPicPr>
        <p:blipFill>
          <a:blip r:embed="rId1"/>
          <a:stretch/>
        </p:blipFill>
        <p:spPr>
          <a:xfrm>
            <a:off x="276480" y="857520"/>
            <a:ext cx="11558520" cy="55432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Red Team</a:t>
            </a:r>
            <a:endParaRPr b="0" lang="en-US" sz="3200" spc="-1" strike="noStrike">
              <a:latin typeface="Arial"/>
            </a:endParaRPr>
          </a:p>
        </p:txBody>
      </p:sp>
      <p:sp>
        <p:nvSpPr>
          <p:cNvPr id="20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02" name="" descr=""/>
          <p:cNvPicPr/>
          <p:nvPr/>
        </p:nvPicPr>
        <p:blipFill>
          <a:blip r:embed="rId1"/>
          <a:stretch/>
        </p:blipFill>
        <p:spPr>
          <a:xfrm>
            <a:off x="2081520" y="899280"/>
            <a:ext cx="7291080" cy="57301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Red Team</a:t>
            </a:r>
            <a:endParaRPr b="0" lang="en-US" sz="3200" spc="-1" strike="noStrike">
              <a:latin typeface="Arial"/>
            </a:endParaRPr>
          </a:p>
        </p:txBody>
      </p:sp>
      <p:sp>
        <p:nvSpPr>
          <p:cNvPr id="204" name="Прямая соединительная линия 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05" name="" descr=""/>
          <p:cNvPicPr/>
          <p:nvPr/>
        </p:nvPicPr>
        <p:blipFill>
          <a:blip r:embed="rId1"/>
          <a:stretch/>
        </p:blipFill>
        <p:spPr>
          <a:xfrm>
            <a:off x="2286000" y="914400"/>
            <a:ext cx="7212600" cy="5749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Актуальность</a:t>
            </a:r>
            <a:endParaRPr b="0" lang="en-US" sz="3200" spc="-1" strike="noStrike">
              <a:latin typeface="Arial"/>
            </a:endParaRPr>
          </a:p>
        </p:txBody>
      </p:sp>
      <p:sp>
        <p:nvSpPr>
          <p:cNvPr id="98" name="Прямая соединительная линия 36"/>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99" name=""/>
          <p:cNvSpPr/>
          <p:nvPr/>
        </p:nvSpPr>
        <p:spPr>
          <a:xfrm>
            <a:off x="2286000" y="6199920"/>
            <a:ext cx="8457840" cy="657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800" spc="-1" strike="noStrike">
                <a:latin typeface="Ubuntu"/>
              </a:rPr>
              <a:t>Рис. 2. Используемые злоумышленниками каналы социальной инженерии</a:t>
            </a:r>
            <a:endParaRPr b="0" lang="en-US" sz="1800" spc="-1" strike="noStrike">
              <a:latin typeface="Arial"/>
            </a:endParaRPr>
          </a:p>
        </p:txBody>
      </p:sp>
      <p:sp>
        <p:nvSpPr>
          <p:cNvPr id="100" name=""/>
          <p:cNvSpPr/>
          <p:nvPr/>
        </p:nvSpPr>
        <p:spPr>
          <a:xfrm>
            <a:off x="228600" y="741960"/>
            <a:ext cx="11886840" cy="857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800" spc="-1" strike="noStrike">
                <a:latin typeface="Arial"/>
              </a:rPr>
              <a:t>Социальная инженерия остается одним из наиболее популярных методов атак на организации (50%) и частных лиц (91%). Основным каналом социальной инженерии в атаках на организации является электронная почта (86%), а на частных лиц — веб-ресурсы и сервисы (59%).</a:t>
            </a:r>
            <a:endParaRPr b="0" lang="en-US" sz="1800" spc="-1" strike="noStrike">
              <a:latin typeface="Arial"/>
            </a:endParaRPr>
          </a:p>
        </p:txBody>
      </p:sp>
      <p:pic>
        <p:nvPicPr>
          <p:cNvPr id="101" name="" descr=""/>
          <p:cNvPicPr/>
          <p:nvPr/>
        </p:nvPicPr>
        <p:blipFill>
          <a:blip r:embed="rId1"/>
          <a:stretch/>
        </p:blipFill>
        <p:spPr>
          <a:xfrm>
            <a:off x="1371600" y="1705320"/>
            <a:ext cx="9570240" cy="44665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Сканер ВС</a:t>
            </a:r>
            <a:endParaRPr b="0" lang="en-US" sz="3200" spc="-1" strike="noStrike">
              <a:latin typeface="Arial"/>
            </a:endParaRPr>
          </a:p>
        </p:txBody>
      </p:sp>
      <p:sp>
        <p:nvSpPr>
          <p:cNvPr id="207" name="Прямая соединительная линия 1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08" name="" descr=""/>
          <p:cNvPicPr/>
          <p:nvPr/>
        </p:nvPicPr>
        <p:blipFill>
          <a:blip r:embed="rId1"/>
          <a:stretch/>
        </p:blipFill>
        <p:spPr>
          <a:xfrm>
            <a:off x="320760" y="709560"/>
            <a:ext cx="10193760" cy="60123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Сканер ВС</a:t>
            </a:r>
            <a:endParaRPr b="0" lang="en-US" sz="3200" spc="-1" strike="noStrike">
              <a:latin typeface="Arial"/>
            </a:endParaRPr>
          </a:p>
        </p:txBody>
      </p:sp>
      <p:sp>
        <p:nvSpPr>
          <p:cNvPr id="210" name="Прямая соединительная линия 1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1" name=""/>
          <p:cNvSpPr/>
          <p:nvPr/>
        </p:nvSpPr>
        <p:spPr>
          <a:xfrm>
            <a:off x="228600" y="790200"/>
            <a:ext cx="11658600" cy="13532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«Сканер-ВС» - комплекс тестирования защищенности с интуитивно понятным пользовательским интерфейсом. Позволяет организовать постоянный контроль защищенности информационных ресурсов организации любого масштаба посредством своевременного обнаружения уязвимостей в системном и прикладном ПО, а также средствах защиты информации. «Сканер-ВС» включен в единый реестр российских программ для электронных вычислительных машин и баз данных (реестр российского ПО) приказом Минкомсвязи России от 18.03.2016 и сертифицирован ФСТЭК России и Минобороны России.</a:t>
            </a:r>
            <a:endParaRPr b="0" lang="en-US" sz="1800" spc="-1" strike="noStrike">
              <a:latin typeface="Arial"/>
            </a:endParaRPr>
          </a:p>
        </p:txBody>
      </p:sp>
      <p:sp>
        <p:nvSpPr>
          <p:cNvPr id="212" name=""/>
          <p:cNvSpPr/>
          <p:nvPr/>
        </p:nvSpPr>
        <p:spPr>
          <a:xfrm>
            <a:off x="229680" y="2743200"/>
            <a:ext cx="11657520" cy="18874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Преимущества: организация выделенного или виртуального рабочего места администратора безопасности; возможность применения при проведении сертификационных и аттестационных испытаний; еженедельно обновляемая база уязвимостей, совместимая с БДУ ФСТЭК России, содержит почти 60 000 проверок и позволяет обнаруживать уязвимости до того, как это сделают злоумышленники; отсутствует привязка к конкретным IP-адресам. Лицензия ограничивает только количество IP-адресов, которые можно сканировать одновременно; интуитивный интерфейс пользователя, в котором можно разобраться за 5 минут, позволяет поручить задачу по регулярному контролю защищенности начинающему ИТ-специалисту; наличие исполнения в виде загружаемого носителя позволяет проверять защищенность изолированных компьютерных сетей без вмешательства в имеющуюся инфраструктуру; наличие бесплатного обучения по продукту в форме вебинаров, курсов повышения квалификации по тестированию защищенности в учебном центре «Эшелон», а также обучающих видеоматериалов.</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Сканер ВС</a:t>
            </a:r>
            <a:endParaRPr b="0" lang="en-US" sz="3200" spc="-1" strike="noStrike">
              <a:latin typeface="Arial"/>
            </a:endParaRPr>
          </a:p>
        </p:txBody>
      </p:sp>
      <p:sp>
        <p:nvSpPr>
          <p:cNvPr id="214" name="Прямая соединительная линия 1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5" name=""/>
          <p:cNvSpPr/>
          <p:nvPr/>
        </p:nvSpPr>
        <p:spPr>
          <a:xfrm>
            <a:off x="228600" y="685800"/>
            <a:ext cx="11477880" cy="6283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Функциональные возможности по тестированию </a:t>
            </a:r>
            <a:r>
              <a:rPr b="0" lang="en-US" sz="1800" spc="-1" strike="noStrike">
                <a:solidFill>
                  <a:srgbClr val="000000"/>
                </a:solidFill>
                <a:latin typeface="Arial"/>
                <a:ea typeface="DejaVu Sans"/>
              </a:rPr>
              <a:t>защищенности. </a:t>
            </a:r>
            <a:endParaRPr b="0" lang="en-US" sz="1800" spc="-1" strike="noStrike">
              <a:latin typeface="Arial"/>
            </a:endParaRPr>
          </a:p>
          <a:p>
            <a:pPr algn="just">
              <a:lnSpc>
                <a:spcPct val="100000"/>
              </a:lnSpc>
              <a:buNone/>
            </a:pPr>
            <a:r>
              <a:rPr b="0" lang="en-US" sz="1800" spc="-1" strike="noStrike">
                <a:solidFill>
                  <a:srgbClr val="000000"/>
                </a:solidFill>
                <a:latin typeface="Arial"/>
                <a:ea typeface="DejaVu Sans"/>
              </a:rPr>
              <a:t>«Сканер-ВС» включает в себя набор модулей, </a:t>
            </a:r>
            <a:r>
              <a:rPr b="0" lang="en-US" sz="1800" spc="-1" strike="noStrike">
                <a:solidFill>
                  <a:srgbClr val="000000"/>
                </a:solidFill>
                <a:latin typeface="Arial"/>
                <a:ea typeface="DejaVu Sans"/>
              </a:rPr>
              <a:t>позволяющих выполнять следующие задачи:</a:t>
            </a:r>
            <a:endParaRPr b="0" lang="en-US" sz="1800" spc="-1" strike="noStrike">
              <a:latin typeface="Arial"/>
            </a:endParaRPr>
          </a:p>
          <a:p>
            <a:pPr algn="just">
              <a:lnSpc>
                <a:spcPct val="100000"/>
              </a:lnSpc>
              <a:buNone/>
            </a:pPr>
            <a:r>
              <a:rPr b="1" lang="en-US" sz="1800" spc="-1" strike="noStrike">
                <a:solidFill>
                  <a:srgbClr val="000000"/>
                </a:solidFill>
                <a:latin typeface="Arial"/>
                <a:ea typeface="DejaVu Sans"/>
              </a:rPr>
              <a:t>Сетевой аудит:</a:t>
            </a:r>
            <a:r>
              <a:rPr b="0" lang="en-US" sz="1800" spc="-1" strike="noStrike">
                <a:solidFill>
                  <a:srgbClr val="000000"/>
                </a:solidFill>
                <a:latin typeface="Arial"/>
                <a:ea typeface="DejaVu Sans"/>
              </a:rPr>
              <a:t> Инвентаризация ресурсов сети — </a:t>
            </a:r>
            <a:r>
              <a:rPr b="0" lang="en-US" sz="1800" spc="-1" strike="noStrike">
                <a:solidFill>
                  <a:srgbClr val="000000"/>
                </a:solidFill>
                <a:latin typeface="Arial"/>
                <a:ea typeface="DejaVu Sans"/>
              </a:rPr>
              <a:t>комплекс «Сканер-ВС» позволяет организовать контроль </a:t>
            </a:r>
            <a:r>
              <a:rPr b="0" lang="en-US" sz="1800" spc="-1" strike="noStrike">
                <a:solidFill>
                  <a:srgbClr val="000000"/>
                </a:solidFill>
                <a:latin typeface="Arial"/>
                <a:ea typeface="DejaVu Sans"/>
              </a:rPr>
              <a:t>появления новых сетевых узлов и сервисов. </a:t>
            </a:r>
            <a:endParaRPr b="0" lang="en-US" sz="1800" spc="-1" strike="noStrike">
              <a:latin typeface="Arial"/>
            </a:endParaRPr>
          </a:p>
          <a:p>
            <a:pPr algn="just">
              <a:lnSpc>
                <a:spcPct val="100000"/>
              </a:lnSpc>
              <a:buNone/>
            </a:pPr>
            <a:r>
              <a:rPr b="1" lang="en-US" sz="1800" spc="-1" strike="noStrike">
                <a:solidFill>
                  <a:srgbClr val="000000"/>
                </a:solidFill>
                <a:latin typeface="Arial"/>
                <a:ea typeface="DejaVu Sans"/>
              </a:rPr>
              <a:t>Поиск уязвимостей</a:t>
            </a:r>
            <a:r>
              <a:rPr b="0" lang="en-US" sz="1800" spc="-1" strike="noStrike">
                <a:solidFill>
                  <a:srgbClr val="000000"/>
                </a:solidFill>
                <a:latin typeface="Arial"/>
                <a:ea typeface="DejaVu Sans"/>
              </a:rPr>
              <a:t> — безагентное сканирование на </a:t>
            </a:r>
            <a:r>
              <a:rPr b="0" lang="en-US" sz="1800" spc="-1" strike="noStrike">
                <a:solidFill>
                  <a:srgbClr val="000000"/>
                </a:solidFill>
                <a:latin typeface="Arial"/>
                <a:ea typeface="DejaVu Sans"/>
              </a:rPr>
              <a:t>наличие уязвимостей как с учетной записью </a:t>
            </a:r>
            <a:r>
              <a:rPr b="0" lang="en-US" sz="1800" spc="-1" strike="noStrike">
                <a:solidFill>
                  <a:srgbClr val="000000"/>
                </a:solidFill>
                <a:latin typeface="Arial"/>
                <a:ea typeface="DejaVu Sans"/>
              </a:rPr>
              <a:t>администратора, так и без нее. Формирование отчета с </a:t>
            </a:r>
            <a:r>
              <a:rPr b="0" lang="en-US" sz="1800" spc="-1" strike="noStrike">
                <a:solidFill>
                  <a:srgbClr val="000000"/>
                </a:solidFill>
                <a:latin typeface="Arial"/>
                <a:ea typeface="DejaVu Sans"/>
              </a:rPr>
              <a:t>техническими рекомендациями по устранению найденных </a:t>
            </a:r>
            <a:r>
              <a:rPr b="0" lang="en-US" sz="1800" spc="-1" strike="noStrike">
                <a:solidFill>
                  <a:srgbClr val="000000"/>
                </a:solidFill>
                <a:latin typeface="Arial"/>
                <a:ea typeface="DejaVu Sans"/>
              </a:rPr>
              <a:t>недостатков. </a:t>
            </a:r>
            <a:endParaRPr b="0" lang="en-US" sz="1800" spc="-1" strike="noStrike">
              <a:latin typeface="Arial"/>
            </a:endParaRPr>
          </a:p>
          <a:p>
            <a:pPr algn="just">
              <a:lnSpc>
                <a:spcPct val="100000"/>
              </a:lnSpc>
              <a:buNone/>
            </a:pPr>
            <a:r>
              <a:rPr b="1" lang="en-US" sz="1800" spc="-1" strike="noStrike">
                <a:solidFill>
                  <a:srgbClr val="000000"/>
                </a:solidFill>
                <a:latin typeface="Arial"/>
                <a:ea typeface="DejaVu Sans"/>
              </a:rPr>
              <a:t>Сетевой аудит стойкости паролей</a:t>
            </a:r>
            <a:r>
              <a:rPr b="0" lang="en-US" sz="1800" spc="-1" strike="noStrike">
                <a:solidFill>
                  <a:srgbClr val="000000"/>
                </a:solidFill>
                <a:latin typeface="Arial"/>
                <a:ea typeface="DejaVu Sans"/>
              </a:rPr>
              <a:t> —проверка стойкости </a:t>
            </a:r>
            <a:r>
              <a:rPr b="0" lang="en-US" sz="1800" spc="-1" strike="noStrike">
                <a:solidFill>
                  <a:srgbClr val="000000"/>
                </a:solidFill>
                <a:latin typeface="Arial"/>
                <a:ea typeface="DejaVu Sans"/>
              </a:rPr>
              <a:t>паролей практически всех сетевых сервисов, требующих </a:t>
            </a:r>
            <a:r>
              <a:rPr b="0" lang="en-US" sz="1800" spc="-1" strike="noStrike">
                <a:solidFill>
                  <a:srgbClr val="000000"/>
                </a:solidFill>
                <a:latin typeface="Arial"/>
                <a:ea typeface="DejaVu Sans"/>
              </a:rPr>
              <a:t>авторизации (поддерживается более 20 протоколов: HTTP, </a:t>
            </a:r>
            <a:r>
              <a:rPr b="0" lang="en-US" sz="1800" spc="-1" strike="noStrike">
                <a:solidFill>
                  <a:srgbClr val="000000"/>
                </a:solidFill>
                <a:latin typeface="Arial"/>
                <a:ea typeface="DejaVu Sans"/>
              </a:rPr>
              <a:t>SMTP, POP, FTP, SSH и др.). В комплексе </a:t>
            </a:r>
            <a:r>
              <a:rPr b="0" lang="en-US" sz="1800" spc="-1" strike="noStrike">
                <a:solidFill>
                  <a:srgbClr val="000000"/>
                </a:solidFill>
                <a:latin typeface="Arial"/>
                <a:ea typeface="DejaVu Sans"/>
              </a:rPr>
              <a:t>предустановлены словари, содержащие самые </a:t>
            </a:r>
            <a:r>
              <a:rPr b="0" lang="en-US" sz="1800" spc="-1" strike="noStrike">
                <a:solidFill>
                  <a:srgbClr val="000000"/>
                </a:solidFill>
                <a:latin typeface="Arial"/>
                <a:ea typeface="DejaVu Sans"/>
              </a:rPr>
              <a:t>распространенные пароли. Подбор эксплойтов — на </a:t>
            </a:r>
            <a:r>
              <a:rPr b="0" lang="en-US" sz="1800" spc="-1" strike="noStrike">
                <a:solidFill>
                  <a:srgbClr val="000000"/>
                </a:solidFill>
                <a:latin typeface="Arial"/>
                <a:ea typeface="DejaVu Sans"/>
              </a:rPr>
              <a:t>основе собранной информации об узле комплекс </a:t>
            </a:r>
            <a:r>
              <a:rPr b="0" lang="en-US" sz="1800" spc="-1" strike="noStrike">
                <a:solidFill>
                  <a:srgbClr val="000000"/>
                </a:solidFill>
                <a:latin typeface="Arial"/>
                <a:ea typeface="DejaVu Sans"/>
              </a:rPr>
              <a:t>позволяет подобрать подходящие эксплойты. </a:t>
            </a:r>
            <a:endParaRPr b="0" lang="en-US" sz="1800" spc="-1" strike="noStrike">
              <a:latin typeface="Arial"/>
            </a:endParaRPr>
          </a:p>
          <a:p>
            <a:pPr algn="just">
              <a:lnSpc>
                <a:spcPct val="100000"/>
              </a:lnSpc>
              <a:buNone/>
            </a:pPr>
            <a:r>
              <a:rPr b="1" lang="en-US" sz="1800" spc="-1" strike="noStrike">
                <a:solidFill>
                  <a:srgbClr val="000000"/>
                </a:solidFill>
                <a:latin typeface="Arial"/>
                <a:ea typeface="DejaVu Sans"/>
              </a:rPr>
              <a:t>Перехват и анализ сетевого трафика</a:t>
            </a:r>
            <a:r>
              <a:rPr b="0" lang="en-US" sz="1800" spc="-1" strike="noStrike">
                <a:solidFill>
                  <a:srgbClr val="000000"/>
                </a:solidFill>
                <a:latin typeface="Arial"/>
                <a:ea typeface="DejaVu Sans"/>
              </a:rPr>
              <a:t> — комплекс </a:t>
            </a:r>
            <a:r>
              <a:rPr b="0" lang="en-US" sz="1800" spc="-1" strike="noStrike">
                <a:solidFill>
                  <a:srgbClr val="000000"/>
                </a:solidFill>
                <a:latin typeface="Arial"/>
                <a:ea typeface="DejaVu Sans"/>
              </a:rPr>
              <a:t>«Сканер-ВС» предоставляет широкие возможности для </a:t>
            </a:r>
            <a:r>
              <a:rPr b="0" lang="en-US" sz="1800" spc="-1" strike="noStrike">
                <a:solidFill>
                  <a:srgbClr val="000000"/>
                </a:solidFill>
                <a:latin typeface="Arial"/>
                <a:ea typeface="DejaVu Sans"/>
              </a:rPr>
              <a:t>перехвата и анализа трафика, фильтрации содержимого </a:t>
            </a:r>
            <a:r>
              <a:rPr b="0" lang="en-US" sz="1800" spc="-1" strike="noStrike">
                <a:solidFill>
                  <a:srgbClr val="000000"/>
                </a:solidFill>
                <a:latin typeface="Arial"/>
                <a:ea typeface="DejaVu Sans"/>
              </a:rPr>
              <a:t>передаваемых данных, а также реализации атак типа </a:t>
            </a:r>
            <a:r>
              <a:rPr b="0" lang="en-US" sz="1800" spc="-1" strike="noStrike">
                <a:solidFill>
                  <a:srgbClr val="000000"/>
                </a:solidFill>
                <a:latin typeface="Arial"/>
                <a:ea typeface="DejaVu Sans"/>
              </a:rPr>
              <a:t>MITM (Man In The Middle, «Человек посередине»), а </a:t>
            </a:r>
            <a:r>
              <a:rPr b="0" lang="en-US" sz="1800" spc="-1" strike="noStrike">
                <a:solidFill>
                  <a:srgbClr val="000000"/>
                </a:solidFill>
                <a:latin typeface="Arial"/>
                <a:ea typeface="DejaVu Sans"/>
              </a:rPr>
              <a:t>именно: ARP poisoning, ICMP redirect, Port stealing, DHCP </a:t>
            </a:r>
            <a:r>
              <a:rPr b="0" lang="en-US" sz="1800" spc="-1" strike="noStrike">
                <a:solidFill>
                  <a:srgbClr val="000000"/>
                </a:solidFill>
                <a:latin typeface="Arial"/>
                <a:ea typeface="DejaVu Sans"/>
              </a:rPr>
              <a:t>spoofing. Поддерживается перехват парольной </a:t>
            </a:r>
            <a:r>
              <a:rPr b="0" lang="en-US" sz="1800" spc="-1" strike="noStrike">
                <a:solidFill>
                  <a:srgbClr val="000000"/>
                </a:solidFill>
                <a:latin typeface="Arial"/>
                <a:ea typeface="DejaVu Sans"/>
              </a:rPr>
              <a:t>информации для TELNET, FTP, POP, RLOGIN, SSH1, ICQ, </a:t>
            </a:r>
            <a:r>
              <a:rPr b="0" lang="en-US" sz="1800" spc="-1" strike="noStrike">
                <a:solidFill>
                  <a:srgbClr val="000000"/>
                </a:solidFill>
                <a:latin typeface="Arial"/>
                <a:ea typeface="DejaVu Sans"/>
              </a:rPr>
              <a:t>SMB, MySQL, HTTP, HTTPS и др. </a:t>
            </a:r>
            <a:endParaRPr b="0" lang="en-US" sz="1800" spc="-1" strike="noStrike">
              <a:latin typeface="Arial"/>
            </a:endParaRPr>
          </a:p>
          <a:p>
            <a:pPr algn="just">
              <a:lnSpc>
                <a:spcPct val="100000"/>
              </a:lnSpc>
              <a:buNone/>
            </a:pPr>
            <a:r>
              <a:rPr b="1" lang="en-US" sz="1800" spc="-1" strike="noStrike">
                <a:solidFill>
                  <a:srgbClr val="000000"/>
                </a:solidFill>
                <a:latin typeface="Arial"/>
                <a:ea typeface="DejaVu Sans"/>
              </a:rPr>
              <a:t>Аудит беспроводных сетей</a:t>
            </a:r>
            <a:r>
              <a:rPr b="0" lang="en-US" sz="1800" spc="-1" strike="noStrike">
                <a:solidFill>
                  <a:srgbClr val="000000"/>
                </a:solidFill>
                <a:latin typeface="Arial"/>
                <a:ea typeface="DejaVu Sans"/>
              </a:rPr>
              <a:t> — комплекс «Сканер-ВС» </a:t>
            </a:r>
            <a:r>
              <a:rPr b="0" lang="en-US" sz="1800" spc="-1" strike="noStrike">
                <a:solidFill>
                  <a:srgbClr val="000000"/>
                </a:solidFill>
                <a:latin typeface="Arial"/>
                <a:ea typeface="DejaVu Sans"/>
              </a:rPr>
              <a:t>позволяет обнаруживать, сканировать и проводить </a:t>
            </a:r>
            <a:r>
              <a:rPr b="0" lang="en-US" sz="1800" spc="-1" strike="noStrike">
                <a:solidFill>
                  <a:srgbClr val="000000"/>
                </a:solidFill>
                <a:latin typeface="Arial"/>
                <a:ea typeface="DejaVu Sans"/>
              </a:rPr>
              <a:t>активные и пассивные атаки на подбор паролей в </a:t>
            </a:r>
            <a:r>
              <a:rPr b="0" lang="en-US" sz="1800" spc="-1" strike="noStrike">
                <a:solidFill>
                  <a:srgbClr val="000000"/>
                </a:solidFill>
                <a:latin typeface="Arial"/>
                <a:ea typeface="DejaVu Sans"/>
              </a:rPr>
              <a:t>беспроводных сетях с WEP, WPA, WPA-2 шифрованием.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Сканер ВС</a:t>
            </a:r>
            <a:endParaRPr b="0" lang="en-US" sz="3200" spc="-1" strike="noStrike">
              <a:latin typeface="Arial"/>
            </a:endParaRPr>
          </a:p>
        </p:txBody>
      </p:sp>
      <p:sp>
        <p:nvSpPr>
          <p:cNvPr id="217" name="Прямая соединительная линия 1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8" name=""/>
          <p:cNvSpPr/>
          <p:nvPr/>
        </p:nvSpPr>
        <p:spPr>
          <a:xfrm>
            <a:off x="228600" y="685800"/>
            <a:ext cx="11477880" cy="6283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Аудит обновлений ОС Windows </a:t>
            </a:r>
            <a:r>
              <a:rPr b="0" lang="en-US" sz="1400" spc="-1" strike="noStrike">
                <a:solidFill>
                  <a:srgbClr val="000000"/>
                </a:solidFill>
                <a:latin typeface="Arial"/>
                <a:ea typeface="DejaVu Sans"/>
              </a:rPr>
              <a:t>— комплекс «Сканер-ВС» позволяет определить неустановленные обновления для ОС Windows XP, Vista, 7, 8, 10, server 2008, 2012. 2012-R2 и 2016. </a:t>
            </a:r>
            <a:endParaRPr b="0" lang="en-US" sz="1400" spc="-1" strike="noStrike">
              <a:latin typeface="Arial"/>
            </a:endParaRPr>
          </a:p>
          <a:p>
            <a:pPr algn="just">
              <a:lnSpc>
                <a:spcPct val="100000"/>
              </a:lnSpc>
              <a:buNone/>
            </a:pPr>
            <a:r>
              <a:rPr b="1" lang="en-US" sz="1400" spc="-1" strike="noStrike">
                <a:solidFill>
                  <a:srgbClr val="000000"/>
                </a:solidFill>
                <a:latin typeface="Arial"/>
                <a:ea typeface="DejaVu Sans"/>
              </a:rPr>
              <a:t>Аудит ОС «Astra Linux Special Edition»</a:t>
            </a:r>
            <a:r>
              <a:rPr b="0" lang="en-US" sz="1400" spc="-1" strike="noStrike">
                <a:solidFill>
                  <a:srgbClr val="000000"/>
                </a:solidFill>
                <a:latin typeface="Arial"/>
                <a:ea typeface="DejaVu Sans"/>
              </a:rPr>
              <a:t> — комплекс «Сканер-ВС» позволяет провести аудит настроек комплекса средств защиты ОС специального назначения «Astra Linux Special Edition» по требованиям безопасности. </a:t>
            </a:r>
            <a:endParaRPr b="0" lang="en-US" sz="1400" spc="-1" strike="noStrike">
              <a:latin typeface="Arial"/>
            </a:endParaRPr>
          </a:p>
          <a:p>
            <a:pPr algn="just">
              <a:lnSpc>
                <a:spcPct val="100000"/>
              </a:lnSpc>
              <a:buNone/>
            </a:pPr>
            <a:r>
              <a:rPr b="1" lang="en-US" sz="1400" spc="-1" strike="noStrike">
                <a:solidFill>
                  <a:srgbClr val="000000"/>
                </a:solidFill>
                <a:latin typeface="Arial"/>
                <a:ea typeface="DejaVu Sans"/>
              </a:rPr>
              <a:t>Локальные проверки:</a:t>
            </a:r>
            <a:r>
              <a:rPr b="0" lang="en-US" sz="1400" spc="-1" strike="noStrike">
                <a:solidFill>
                  <a:srgbClr val="000000"/>
                </a:solidFill>
                <a:latin typeface="Arial"/>
                <a:ea typeface="DejaVu Sans"/>
              </a:rPr>
              <a:t> Локальный аудит стойкости паролей — комплекс «Сканер-ВС» позволяет провести локальный аудит стойкости паролей для операционных систем семейства Windows (NT, 2000, 2003, 2008, XP, Vista, 7, 8, 10) и Linux (МСВС, Linux XP, Astra Linux и др.). </a:t>
            </a:r>
            <a:endParaRPr b="0" lang="en-US" sz="1400" spc="-1" strike="noStrike">
              <a:latin typeface="Arial"/>
            </a:endParaRPr>
          </a:p>
          <a:p>
            <a:pPr algn="just">
              <a:lnSpc>
                <a:spcPct val="100000"/>
              </a:lnSpc>
              <a:buNone/>
            </a:pPr>
            <a:r>
              <a:rPr b="1" lang="en-US" sz="1400" spc="-1" strike="noStrike">
                <a:solidFill>
                  <a:srgbClr val="000000"/>
                </a:solidFill>
                <a:latin typeface="Arial"/>
                <a:ea typeface="DejaVu Sans"/>
              </a:rPr>
              <a:t>Поиск остаточной информации</a:t>
            </a:r>
            <a:r>
              <a:rPr b="0" lang="en-US" sz="1400" spc="-1" strike="noStrike">
                <a:solidFill>
                  <a:srgbClr val="000000"/>
                </a:solidFill>
                <a:latin typeface="Arial"/>
                <a:ea typeface="DejaVu Sans"/>
              </a:rPr>
              <a:t> — в комплекс «Сканер-ВС» включено средство поиска остаточной информации по ключевым словам на носителях данных (жестких дисках, USB-устройствах, дискетах, оптических дисках) вне зависимости от файловой структуры. </a:t>
            </a:r>
            <a:endParaRPr b="0" lang="en-US" sz="1400" spc="-1" strike="noStrike">
              <a:latin typeface="Arial"/>
            </a:endParaRPr>
          </a:p>
          <a:p>
            <a:pPr algn="just">
              <a:lnSpc>
                <a:spcPct val="100000"/>
              </a:lnSpc>
              <a:buNone/>
            </a:pPr>
            <a:r>
              <a:rPr b="1" lang="en-US" sz="1400" spc="-1" strike="noStrike">
                <a:solidFill>
                  <a:srgbClr val="000000"/>
                </a:solidFill>
                <a:latin typeface="Arial"/>
                <a:ea typeface="DejaVu Sans"/>
              </a:rPr>
              <a:t>Гарантированная очистка информации</a:t>
            </a:r>
            <a:r>
              <a:rPr b="0" lang="en-US" sz="1400" spc="-1" strike="noStrike">
                <a:solidFill>
                  <a:srgbClr val="000000"/>
                </a:solidFill>
                <a:latin typeface="Arial"/>
                <a:ea typeface="DejaVu Sans"/>
              </a:rPr>
              <a:t> — модуль гарантированной очистки информации на носителях данных производит многократное затирание файлов по стандартам ГОСТ, BSI, FIPS, DoD, что гарантированно предотвращает восстановление информации. Также доступна функция безопасного затирания свободного места на носителях данных, предусмотрена защита от удаления системных файлов, совместимо с модулем поиска остаточной информации. </a:t>
            </a:r>
            <a:endParaRPr b="0" lang="en-US" sz="1400" spc="-1" strike="noStrike">
              <a:latin typeface="Arial"/>
            </a:endParaRPr>
          </a:p>
          <a:p>
            <a:pPr algn="just">
              <a:lnSpc>
                <a:spcPct val="100000"/>
              </a:lnSpc>
              <a:buNone/>
            </a:pPr>
            <a:r>
              <a:rPr b="1" lang="en-US" sz="1400" spc="-1" strike="noStrike">
                <a:solidFill>
                  <a:srgbClr val="000000"/>
                </a:solidFill>
                <a:latin typeface="Arial"/>
                <a:ea typeface="DejaVu Sans"/>
              </a:rPr>
              <a:t>Аудит установленного аппаратного и программного обеспечения</a:t>
            </a:r>
            <a:r>
              <a:rPr b="0" lang="en-US" sz="1400" spc="-1" strike="noStrike">
                <a:solidFill>
                  <a:srgbClr val="000000"/>
                </a:solidFill>
                <a:latin typeface="Arial"/>
                <a:ea typeface="DejaVu Sans"/>
              </a:rPr>
              <a:t> — комплекс «Сканер-ВС» позволяет провести инвентаризацию программных и аппаратных средств локальной системы: определение параметров установленных операционных систем, программное обеспечение, информация о пользователях системы, история подключений к беспроводным сетям, идентификация системных, коммуникационных и периферийных устройств (центральный процессор, материнская плата, мост, оперативная память и др.), в том числе носителей информации и USB-устройств. Есть функция сравнения отчетов, чтобы отслеживать изменения конфигурации локальной системы. Контроль целостности — комплекс «Сканер-ВС» позволяет рассчитывать контрольные суммы заданных папок и файлов по 13 алгоритмам, включая алгоритмы высокой стойкости к атакам ГОСТ Р 34.11-94, ГОСТ Р 34.11-2012.</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Metasploit</a:t>
            </a:r>
            <a:endParaRPr b="0" lang="en-US" sz="3200" spc="-1" strike="noStrike">
              <a:latin typeface="Arial"/>
            </a:endParaRPr>
          </a:p>
        </p:txBody>
      </p:sp>
      <p:sp>
        <p:nvSpPr>
          <p:cNvPr id="220" name="Прямая соединительная линия 1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21" name=""/>
          <p:cNvSpPr/>
          <p:nvPr/>
        </p:nvSpPr>
        <p:spPr>
          <a:xfrm>
            <a:off x="228600" y="685800"/>
            <a:ext cx="11657520" cy="1487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Rapid7 Metasploit дает возможность отслеживать, когда существующие уязвимости превращаются в риски по мере тестирования различных способов защиты сети. Благодаря Rapid7 Metasploit IT-специалисты получают наглядное представление о том, какие уязвимости в инфраструктуре предприятия могут использовать вредоносные компоненты, чтобы концентрироваться на наиболее критичных и важных рисках. Rapid7 Metasploit осуществляет симуляцию атаки на сеть и таким образом выявляет проблемы ее безопасности, может интегрироваться с Nexpose – системой управления уязвимостями – для анализа существующих рисков, выполняет оценку доступных способов защиты от атак и инструментов контроля вторжений и, наконец, определяет незащищенность перед фишингом и утечками конфиденциальных данных (например, паролей).</a:t>
            </a:r>
            <a:endParaRPr b="0" lang="en-US" sz="1400" spc="-1" strike="noStrike">
              <a:latin typeface="Arial"/>
            </a:endParaRPr>
          </a:p>
        </p:txBody>
      </p:sp>
      <p:sp>
        <p:nvSpPr>
          <p:cNvPr id="222" name=""/>
          <p:cNvSpPr/>
          <p:nvPr/>
        </p:nvSpPr>
        <p:spPr>
          <a:xfrm>
            <a:off x="232200" y="2322360"/>
            <a:ext cx="11653920" cy="3485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Ключевые функции Тестирование IT-инфраструктуры на уязвимость перед реально существующими угрозами и атаками, использование новых и современных технологий выполнения вторжений для проверки защищенности системы. Оценка существующих рисков безопасности для эффективного и своевременно устранения слабых мест в защите, а также для демонстрации клиентам и партнерам надежности IT-инфраструктуры организации. Управление данными и автоматизация рутинных и повторяющихся задач, что делает каждодневную работу IT-специалистов более простой и эффективной. Стандартизация рабочих процессов благодаря программному контролю всех сетевых и мониторинговых данных, автоматизация процессов тестирования и сканирования, возможность интегрировать Metasploit с другими бизнес-решениями через специализированный API. Работа с программой через web-интерфейс (для начинающих специалистов) или через командную строку (для опытных профессионалов), в зависимости от того, как удобно пользователю, и от того, какую редакцию Metasploit он выберет. Обнаружение сетевых компонентов – сканирование доступных хостов, сервисов, приложений операционных систем и версий, определение открытых портов; запуск сканера уязвимостей Nexpose или использование уже доступных результатов; импорт отчетов из сторонних систем обнаружения сетевых конфигураций и управления уязвимостями. Выявление «слабых» паролей в сети в целях защиты от атак типа «перебор паролей», которые способны угадывать учетные данные в Windows и Linux. Тестирование на различных сетевых сервисах, включая SSH, VNC и Telnet. Отслеживание посредством тестирования проникновения угроз, как хакеры могут попадать в сеть с помощью фишинговых электронных писем, вредоносных web-сайтов и USB-устройств. Аудит уязвимостей web-приложений и тестирование атак на них, возможность импорта сторонних сканеров web-приложений для получения более полных результатов. Возможность делегировать отдельные задачи и хосты другим сотрудника IT-отдела, генерация отчетов, отображающих результаты командной работы по анализу и тестированию уязвимостей.</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RedCheck</a:t>
            </a:r>
            <a:endParaRPr b="0" lang="en-US" sz="3200" spc="-1" strike="noStrike">
              <a:latin typeface="Arial"/>
            </a:endParaRPr>
          </a:p>
        </p:txBody>
      </p:sp>
      <p:sp>
        <p:nvSpPr>
          <p:cNvPr id="224" name="Прямая соединительная линия 1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25" name=""/>
          <p:cNvSpPr/>
          <p:nvPr/>
        </p:nvSpPr>
        <p:spPr>
          <a:xfrm>
            <a:off x="228600" y="685800"/>
            <a:ext cx="11657520" cy="1487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RedCheck — российская комплексная система анализа и мониторинга защищенности IT-инфраструктуры компании. Сканер обладает современным функционалом и призван решать широкий круг задач в повседневном цикле управления информационной безопасностью. Помимо сетевых и системных проверок на уязвимости, его функциональные возможности усилены средствами контроля соответствия, механизмами оценки защищенности СУБД, систем виртуализации и контейнеризации, средствами патч-менеджмента, контроля целостности и рядом других не менее важных функций. Система используется ИТ-специалистами, службами ИБ, а также органами по аттестации объектов информатизации. RedCheck контролирует настройки параметров безопасности и соблюдения требования политик и стандартов ИБ. RedCheck сертифицирован ФСТЭК России и внесен в реестр отечественного ПО.</a:t>
            </a:r>
            <a:endParaRPr b="0" lang="en-US" sz="1400" spc="-1" strike="noStrike">
              <a:latin typeface="Arial"/>
            </a:endParaRPr>
          </a:p>
        </p:txBody>
      </p:sp>
      <p:pic>
        <p:nvPicPr>
          <p:cNvPr id="226" name="" descr=""/>
          <p:cNvPicPr/>
          <p:nvPr/>
        </p:nvPicPr>
        <p:blipFill>
          <a:blip r:embed="rId1"/>
          <a:stretch/>
        </p:blipFill>
        <p:spPr>
          <a:xfrm>
            <a:off x="685800" y="2971800"/>
            <a:ext cx="10842120" cy="34290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RedCheck</a:t>
            </a:r>
            <a:endParaRPr b="0" lang="en-US" sz="3200" spc="-1" strike="noStrike">
              <a:latin typeface="Arial"/>
            </a:endParaRPr>
          </a:p>
        </p:txBody>
      </p:sp>
      <p:sp>
        <p:nvSpPr>
          <p:cNvPr id="228" name="Прямая соединительная линия 5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29" name="" descr=""/>
          <p:cNvPicPr/>
          <p:nvPr/>
        </p:nvPicPr>
        <p:blipFill>
          <a:blip r:embed="rId1"/>
          <a:stretch/>
        </p:blipFill>
        <p:spPr>
          <a:xfrm>
            <a:off x="2153160" y="857520"/>
            <a:ext cx="7905240" cy="57718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RedCheck</a:t>
            </a:r>
            <a:endParaRPr b="0" lang="en-US" sz="3200" spc="-1" strike="noStrike">
              <a:latin typeface="Arial"/>
            </a:endParaRPr>
          </a:p>
        </p:txBody>
      </p:sp>
      <p:sp>
        <p:nvSpPr>
          <p:cNvPr id="231" name="Прямая соединительная линия 2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32" name=""/>
          <p:cNvSpPr/>
          <p:nvPr/>
        </p:nvSpPr>
        <p:spPr>
          <a:xfrm>
            <a:off x="228600" y="774720"/>
            <a:ext cx="11657880" cy="52844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n-US" sz="1400" spc="-1" strike="noStrike">
                <a:solidFill>
                  <a:srgbClr val="000000"/>
                </a:solidFill>
                <a:latin typeface="Arial"/>
                <a:ea typeface="DejaVu Sans"/>
              </a:rPr>
              <a:t>Аудит уязвимостей </a:t>
            </a:r>
            <a:r>
              <a:rPr b="0" lang="en-US" sz="1400" spc="-1" strike="noStrike">
                <a:solidFill>
                  <a:srgbClr val="000000"/>
                </a:solidFill>
                <a:latin typeface="Arial"/>
                <a:ea typeface="DejaVu Sans"/>
              </a:rPr>
              <a:t>– Аудит хостов в режиме «белого ящика» на наличие уязвимостей ОС, общесистемного и прикладного ПО, а также сетевого оборудования. </a:t>
            </a:r>
            <a:r>
              <a:rPr b="1" lang="en-US" sz="1400" spc="-1" strike="noStrike">
                <a:solidFill>
                  <a:srgbClr val="000000"/>
                </a:solidFill>
                <a:latin typeface="Arial"/>
                <a:ea typeface="DejaVu Sans"/>
              </a:rPr>
              <a:t>Аудит обновлений</a:t>
            </a:r>
            <a:r>
              <a:rPr b="0" lang="en-US" sz="1400" spc="-1" strike="noStrike">
                <a:solidFill>
                  <a:srgbClr val="000000"/>
                </a:solidFill>
                <a:latin typeface="Arial"/>
                <a:ea typeface="DejaVu Sans"/>
              </a:rPr>
              <a:t> – обнаружение неустановленные обновлений безопасности на узлах сети и формирование необходимых ссылок для загрузки недостающих обновлений. </a:t>
            </a:r>
            <a:r>
              <a:rPr b="1" lang="en-US" sz="1400" spc="-1" strike="noStrike">
                <a:solidFill>
                  <a:srgbClr val="000000"/>
                </a:solidFill>
                <a:latin typeface="Arial"/>
                <a:ea typeface="DejaVu Sans"/>
              </a:rPr>
              <a:t>Аудит конфигураций</a:t>
            </a:r>
            <a:r>
              <a:rPr b="0" lang="en-US" sz="1400" spc="-1" strike="noStrike">
                <a:solidFill>
                  <a:srgbClr val="000000"/>
                </a:solidFill>
                <a:latin typeface="Arial"/>
                <a:ea typeface="DejaVu Sans"/>
              </a:rPr>
              <a:t> – автоматизирует процесс контроля параметров безопасности и осуществляет оценку соответствия информационных систем, ее отдельных компонентов или хостов, стандартам, политикам безопасности, рекомендациям регуляторов, вендоров или другим «признанным практикам» (best practices). </a:t>
            </a:r>
            <a:r>
              <a:rPr b="1" lang="en-US" sz="1400" spc="-1" strike="noStrike">
                <a:solidFill>
                  <a:srgbClr val="000000"/>
                </a:solidFill>
                <a:latin typeface="Arial"/>
                <a:ea typeface="DejaVu Sans"/>
              </a:rPr>
              <a:t>Обнаружение хостов (Host Discovery)</a:t>
            </a:r>
            <a:r>
              <a:rPr b="0" lang="en-US" sz="1400" spc="-1" strike="noStrike">
                <a:solidFill>
                  <a:srgbClr val="000000"/>
                </a:solidFill>
                <a:latin typeface="Arial"/>
                <a:ea typeface="DejaVu Sans"/>
              </a:rPr>
              <a:t> – поиск активных хостов и контроль целостности сети по заданному пулу сетевых адресов. По результатам выполнения задания впервые выявленные хосты могут быть импортированы в одну из существующих групп или экспортированы во внешний файл. </a:t>
            </a:r>
            <a:r>
              <a:rPr b="1" lang="en-US" sz="1400" spc="-1" strike="noStrike">
                <a:solidFill>
                  <a:srgbClr val="000000"/>
                </a:solidFill>
                <a:latin typeface="Arial"/>
                <a:ea typeface="DejaVu Sans"/>
              </a:rPr>
              <a:t>Аудит в режиме «Пентест» (“черный ящик») </a:t>
            </a:r>
            <a:r>
              <a:rPr b="0" lang="en-US" sz="1400" spc="-1" strike="noStrike">
                <a:solidFill>
                  <a:srgbClr val="000000"/>
                </a:solidFill>
                <a:latin typeface="Arial"/>
                <a:ea typeface="DejaVu Sans"/>
              </a:rPr>
              <a:t>- реализует различные типы сканирований без привилегий в рамках одного задания: сканирование портов, поиск уязвимостей, подбор паролей. </a:t>
            </a:r>
            <a:r>
              <a:rPr b="1" lang="en-US" sz="1400" spc="-1" strike="noStrike">
                <a:solidFill>
                  <a:srgbClr val="000000"/>
                </a:solidFill>
                <a:latin typeface="Arial"/>
                <a:ea typeface="DejaVu Sans"/>
              </a:rPr>
              <a:t>Инвентаризация</a:t>
            </a:r>
            <a:r>
              <a:rPr b="0" lang="en-US" sz="1400" spc="-1" strike="noStrike">
                <a:solidFill>
                  <a:srgbClr val="000000"/>
                </a:solidFill>
                <a:latin typeface="Arial"/>
                <a:ea typeface="DejaVu Sans"/>
              </a:rPr>
              <a:t> – получение детальной информации об аппаратных и программных средствах сканируемых хостов, включая: типы и описание оборудования, версии и редакции операционных систем, установленные пакеты обновлений и исправлений, установленное ПО, запущенные службы, пользователей и групп, сведения об общих папках. Реализована возможность инвентаризации образов Docker. </a:t>
            </a:r>
            <a:r>
              <a:rPr b="1" lang="en-US" sz="1400" spc="-1" strike="noStrike">
                <a:solidFill>
                  <a:srgbClr val="000000"/>
                </a:solidFill>
                <a:latin typeface="Arial"/>
                <a:ea typeface="DejaVu Sans"/>
              </a:rPr>
              <a:t>Контроль целостности</a:t>
            </a:r>
            <a:r>
              <a:rPr b="0" lang="en-US" sz="1400" spc="-1" strike="noStrike">
                <a:solidFill>
                  <a:srgbClr val="000000"/>
                </a:solidFill>
                <a:latin typeface="Arial"/>
                <a:ea typeface="DejaVu Sans"/>
              </a:rPr>
              <a:t> – обнаружение и оповещение о несанкционированных изменениях целостности в конфигурационных файлах, папках данных, ветках реестра, файлах автозагрузки и др. ценной информации. Включение режима Контроль позволяет с заданной периодичностью осуществлять проверку целостности эталонных файлов. </a:t>
            </a:r>
            <a:r>
              <a:rPr b="1" lang="en-US" sz="1400" spc="-1" strike="noStrike">
                <a:solidFill>
                  <a:srgbClr val="000000"/>
                </a:solidFill>
                <a:latin typeface="Arial"/>
                <a:ea typeface="DejaVu Sans"/>
              </a:rPr>
              <a:t>Аудит СУБД</a:t>
            </a:r>
            <a:r>
              <a:rPr b="0" lang="en-US" sz="1400" spc="-1" strike="noStrike">
                <a:solidFill>
                  <a:srgbClr val="000000"/>
                </a:solidFill>
                <a:latin typeface="Arial"/>
                <a:ea typeface="DejaVu Sans"/>
              </a:rPr>
              <a:t> проверяет соответствия параметров конфигурации или политике безопасности: требование к парольной политике; требование к методам аутентификации; требование к разграничению доступа БД; требование к резервному копированию и восстановлению БД. </a:t>
            </a:r>
            <a:r>
              <a:rPr b="1" lang="en-US" sz="1400" spc="-1" strike="noStrike">
                <a:solidFill>
                  <a:srgbClr val="000000"/>
                </a:solidFill>
                <a:latin typeface="Arial"/>
                <a:ea typeface="DejaVu Sans"/>
              </a:rPr>
              <a:t>Аудит уязвимостей образов Docker</a:t>
            </a:r>
            <a:r>
              <a:rPr b="0" lang="en-US" sz="1400" spc="-1" strike="noStrike">
                <a:solidFill>
                  <a:srgbClr val="000000"/>
                </a:solidFill>
                <a:latin typeface="Arial"/>
                <a:ea typeface="DejaVu Sans"/>
              </a:rPr>
              <a:t> в режиме «белого ящика» при подключении к хосту с установленным ПО Docker. Выполняется аудит всех образов, расположенных в репозитории хоста. </a:t>
            </a:r>
            <a:r>
              <a:rPr b="1" lang="en-US" sz="1400" spc="-1" strike="noStrike">
                <a:solidFill>
                  <a:srgbClr val="000000"/>
                </a:solidFill>
                <a:latin typeface="Arial"/>
                <a:ea typeface="DejaVu Sans"/>
              </a:rPr>
              <a:t>Аудит уязвимостей АСУ ТП</a:t>
            </a:r>
            <a:r>
              <a:rPr b="0" lang="en-US" sz="1400" spc="-1" strike="noStrike">
                <a:solidFill>
                  <a:srgbClr val="000000"/>
                </a:solidFill>
                <a:latin typeface="Arial"/>
                <a:ea typeface="DejaVu Sans"/>
              </a:rPr>
              <a:t> предназначен для проведения проверок на наличие уязвимостей протоколов АСУ ТП. </a:t>
            </a:r>
            <a:r>
              <a:rPr b="1" lang="en-US" sz="1400" spc="-1" strike="noStrike">
                <a:solidFill>
                  <a:srgbClr val="000000"/>
                </a:solidFill>
                <a:latin typeface="Arial"/>
                <a:ea typeface="DejaVu Sans"/>
              </a:rPr>
              <a:t>Проверка доступности</a:t>
            </a:r>
            <a:r>
              <a:rPr b="0" lang="en-US" sz="1400" spc="-1" strike="noStrike">
                <a:solidFill>
                  <a:srgbClr val="000000"/>
                </a:solidFill>
                <a:latin typeface="Arial"/>
                <a:ea typeface="DejaVu Sans"/>
              </a:rPr>
              <a:t> анализирует на доступность добавленные хостов для любых системных режимов сканирования с привилегиями (Белый ящик), учитывая настроенные транспорты/протоколы доступа и учетные записи RedCheck для сканирования. </a:t>
            </a:r>
            <a:r>
              <a:rPr b="1" lang="en-US" sz="1400" spc="-1" strike="noStrike">
                <a:solidFill>
                  <a:srgbClr val="000000"/>
                </a:solidFill>
                <a:latin typeface="Arial"/>
                <a:ea typeface="DejaVu Sans"/>
              </a:rPr>
              <a:t>Документирование результатов аудита (Отчеты)</a:t>
            </a:r>
            <a:r>
              <a:rPr b="0" lang="en-US" sz="1400" spc="-1" strike="noStrike">
                <a:solidFill>
                  <a:srgbClr val="000000"/>
                </a:solidFill>
                <a:latin typeface="Arial"/>
                <a:ea typeface="DejaVu Sans"/>
              </a:rPr>
              <a:t> по итогу проверок формирует отчет в RedCheck и сохраняет его в файл формата HTML, PDF, MHT, CSV или XML. Возможность отправки отчетов по электронной почте или в сетевой каталог, а также экспорт результатов проверок в программы сторонних организаций С помощью REST API. </a:t>
            </a:r>
            <a:r>
              <a:rPr b="1" lang="en-US" sz="1400" spc="-1" strike="noStrike">
                <a:solidFill>
                  <a:srgbClr val="000000"/>
                </a:solidFill>
                <a:latin typeface="Arial"/>
                <a:ea typeface="DejaVu Sans"/>
              </a:rPr>
              <a:t>Функция Контроль</a:t>
            </a:r>
            <a:r>
              <a:rPr b="0" lang="en-US" sz="1400" spc="-1" strike="noStrike">
                <a:solidFill>
                  <a:srgbClr val="000000"/>
                </a:solidFill>
                <a:latin typeface="Arial"/>
                <a:ea typeface="DejaVu Sans"/>
              </a:rPr>
              <a:t> выбирает результат сканирования необходимого задания для сравнения с последующими результатами того же задания (эталон). Контроль работает с заданиями Аудит уязвимостей и обновлений, Аудит конфигураций, Инвентаризация и Фиксация. Сравнение новых отчетов с эталоном позволяет увидеть произошедшие изменения на хосте.</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304920" y="57240"/>
            <a:ext cx="115822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RedCheck контроль защищенности малых и средних предприятий</a:t>
            </a:r>
            <a:endParaRPr b="0" lang="en-US" sz="3200" spc="-1" strike="noStrike">
              <a:latin typeface="Arial"/>
            </a:endParaRPr>
          </a:p>
        </p:txBody>
      </p:sp>
      <p:sp>
        <p:nvSpPr>
          <p:cNvPr id="234" name="Прямая соединительная линия 5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35" name="" descr=""/>
          <p:cNvPicPr/>
          <p:nvPr/>
        </p:nvPicPr>
        <p:blipFill>
          <a:blip r:embed="rId1"/>
          <a:stretch/>
        </p:blipFill>
        <p:spPr>
          <a:xfrm>
            <a:off x="457200" y="1057680"/>
            <a:ext cx="7695720" cy="4200120"/>
          </a:xfrm>
          <a:prstGeom prst="rect">
            <a:avLst/>
          </a:prstGeom>
          <a:ln w="0">
            <a:noFill/>
          </a:ln>
        </p:spPr>
      </p:pic>
      <p:pic>
        <p:nvPicPr>
          <p:cNvPr id="236" name="" descr=""/>
          <p:cNvPicPr/>
          <p:nvPr/>
        </p:nvPicPr>
        <p:blipFill>
          <a:blip r:embed="rId2"/>
          <a:stretch/>
        </p:blipFill>
        <p:spPr>
          <a:xfrm>
            <a:off x="8229600" y="1143000"/>
            <a:ext cx="3886200" cy="33404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304920" y="57240"/>
            <a:ext cx="115822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RedCheck КЗ территориально удаленной сети</a:t>
            </a:r>
            <a:endParaRPr b="0" lang="en-US" sz="3200" spc="-1" strike="noStrike">
              <a:latin typeface="Arial"/>
            </a:endParaRPr>
          </a:p>
        </p:txBody>
      </p:sp>
      <p:sp>
        <p:nvSpPr>
          <p:cNvPr id="238" name="Прямая соединительная линия 5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39" name="" descr=""/>
          <p:cNvPicPr/>
          <p:nvPr/>
        </p:nvPicPr>
        <p:blipFill>
          <a:blip r:embed="rId1"/>
          <a:stretch/>
        </p:blipFill>
        <p:spPr>
          <a:xfrm>
            <a:off x="343080" y="914400"/>
            <a:ext cx="7657920" cy="4200120"/>
          </a:xfrm>
          <a:prstGeom prst="rect">
            <a:avLst/>
          </a:prstGeom>
          <a:ln w="0">
            <a:noFill/>
          </a:ln>
        </p:spPr>
      </p:pic>
      <p:pic>
        <p:nvPicPr>
          <p:cNvPr id="240" name="" descr=""/>
          <p:cNvPicPr/>
          <p:nvPr/>
        </p:nvPicPr>
        <p:blipFill>
          <a:blip r:embed="rId2"/>
          <a:stretch/>
        </p:blipFill>
        <p:spPr>
          <a:xfrm>
            <a:off x="8458200" y="914400"/>
            <a:ext cx="3342960" cy="4157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Актуальные уязвимости</a:t>
            </a:r>
            <a:endParaRPr b="0" lang="en-US" sz="3200" spc="-1" strike="noStrike">
              <a:latin typeface="Arial"/>
            </a:endParaRPr>
          </a:p>
        </p:txBody>
      </p:sp>
      <p:sp>
        <p:nvSpPr>
          <p:cNvPr id="103" name="Прямая соединительная линия 38"/>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4" name=""/>
          <p:cNvSpPr/>
          <p:nvPr/>
        </p:nvSpPr>
        <p:spPr>
          <a:xfrm>
            <a:off x="304920" y="685800"/>
            <a:ext cx="11581920" cy="54874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n-US" sz="1600" spc="-1" strike="noStrike">
                <a:latin typeface="Arial"/>
              </a:rPr>
              <a:t>CVE-2023-23397.</a:t>
            </a:r>
            <a:r>
              <a:rPr b="0" lang="en-US" sz="1600" spc="-1" strike="noStrike">
                <a:latin typeface="Arial"/>
              </a:rPr>
              <a:t> Серьезный недостаток, связанный с повышением привилегий и не требующий взаимодействия с пользователем, был выявлен в Microsoft Outlook и</a:t>
            </a:r>
            <a:r>
              <a:rPr b="0" lang="en-US" sz="1600" spc="-1" strike="noStrike">
                <a:solidFill>
                  <a:srgbClr val="3465a4"/>
                </a:solidFill>
                <a:latin typeface="Arial"/>
              </a:rPr>
              <a:t> </a:t>
            </a:r>
            <a:r>
              <a:rPr b="0" lang="en-US" sz="1600" spc="-1" strike="noStrike" u="sng">
                <a:solidFill>
                  <a:srgbClr val="0000ff"/>
                </a:solidFill>
                <a:uFillTx/>
                <a:latin typeface="Arial"/>
                <a:hlinkClick r:id="rId1"/>
              </a:rPr>
              <a:t>использовался в реальных атаках</a:t>
            </a:r>
            <a:r>
              <a:rPr b="0" lang="en-US" sz="1600" spc="-1" strike="noStrike">
                <a:latin typeface="Arial"/>
              </a:rPr>
              <a:t>. Злоумышленник может отправить электронное письмо и с его помощью проэксплуатировать уязвимость в Outlook на компьютере пользователя. После получения вредоносного письма на устройстве жертвы инициируется запрос к SMB-серверу преступника. В запросе содержится хеш NTLMv2, который можно перехватить и использовать для аутентификации в других системах либо для восстановления пароля.</a:t>
            </a:r>
            <a:endParaRPr b="0" lang="en-US" sz="1600" spc="-1" strike="noStrike">
              <a:latin typeface="Arial"/>
            </a:endParaRPr>
          </a:p>
          <a:p>
            <a:pPr algn="just">
              <a:lnSpc>
                <a:spcPct val="100000"/>
              </a:lnSpc>
              <a:spcBef>
                <a:spcPts val="1191"/>
              </a:spcBef>
              <a:spcAft>
                <a:spcPts val="992"/>
              </a:spcAft>
              <a:buNone/>
            </a:pPr>
            <a:r>
              <a:rPr b="1" lang="en-US" sz="1600" spc="-1" strike="noStrike">
                <a:latin typeface="Arial"/>
              </a:rPr>
              <a:t>CVE-2023-0669.</a:t>
            </a:r>
            <a:r>
              <a:rPr b="0" lang="en-US" sz="1600" spc="-1" strike="noStrike">
                <a:latin typeface="Arial"/>
              </a:rPr>
              <a:t> Уязвимость нулевого дня, выявленная в GoAnywhere MFT, возникла из-за небезопасной десериализации данных и позволила атакующим выполнять произвольный код. Исследователи безопасности </a:t>
            </a:r>
            <a:r>
              <a:rPr b="0" lang="en-US" sz="1600" spc="-1" strike="noStrike" u="sng">
                <a:solidFill>
                  <a:srgbClr val="0000ff"/>
                </a:solidFill>
                <a:uFillTx/>
                <a:latin typeface="Arial"/>
                <a:hlinkClick r:id="rId2"/>
              </a:rPr>
              <a:t>выявили</a:t>
            </a:r>
            <a:r>
              <a:rPr b="0" lang="en-US" sz="1600" spc="-1" strike="noStrike">
                <a:latin typeface="Arial"/>
              </a:rPr>
              <a:t> более 1000 уязвимых экземпляров решения по всему миру, а вымогателям Cl0P удалось </a:t>
            </a:r>
            <a:r>
              <a:rPr b="0" lang="en-US" sz="1600" spc="-1" strike="noStrike" u="sng">
                <a:solidFill>
                  <a:srgbClr val="0000ff"/>
                </a:solidFill>
                <a:uFillTx/>
                <a:latin typeface="Arial"/>
                <a:hlinkClick r:id="rId3"/>
              </a:rPr>
              <a:t>скомпрометировать</a:t>
            </a:r>
            <a:r>
              <a:rPr b="0" lang="en-US" sz="1600" spc="-1" strike="noStrike">
                <a:latin typeface="Arial"/>
              </a:rPr>
              <a:t> свыше 100 организаций.</a:t>
            </a:r>
            <a:endParaRPr b="0" lang="en-US" sz="1600" spc="-1" strike="noStrike">
              <a:latin typeface="Arial"/>
            </a:endParaRPr>
          </a:p>
          <a:p>
            <a:pPr algn="just">
              <a:lnSpc>
                <a:spcPct val="100000"/>
              </a:lnSpc>
              <a:spcBef>
                <a:spcPts val="1191"/>
              </a:spcBef>
              <a:spcAft>
                <a:spcPts val="992"/>
              </a:spcAft>
              <a:buNone/>
            </a:pPr>
            <a:r>
              <a:rPr b="1" lang="en-US" sz="1600" spc="-1" strike="noStrike">
                <a:latin typeface="Arial"/>
              </a:rPr>
              <a:t>CVE-2021-21974.</a:t>
            </a:r>
            <a:r>
              <a:rPr b="0" lang="en-US" sz="1600" spc="-1" strike="noStrike">
                <a:latin typeface="Arial"/>
              </a:rPr>
              <a:t> В феврале атакующие успешно эксплуатировали давнюю и имеющую исправление уязвимость серверов VMware ESXi, которая позволяет удаленно выполнять команды через OpenSLP. Недостаток </a:t>
            </a:r>
            <a:r>
              <a:rPr b="0" lang="en-US" sz="1600" spc="-1" strike="noStrike" u="sng">
                <a:solidFill>
                  <a:srgbClr val="0000ff"/>
                </a:solidFill>
                <a:uFillTx/>
                <a:latin typeface="Arial"/>
                <a:hlinkClick r:id="rId4"/>
              </a:rPr>
              <a:t>выявлен</a:t>
            </a:r>
            <a:r>
              <a:rPr b="0" lang="en-US" sz="1600" spc="-1" strike="noStrike">
                <a:latin typeface="Arial"/>
              </a:rPr>
              <a:t> на 19 тыс. серверов по всему миру, чем успешно воспользовались новые вымогатели </a:t>
            </a:r>
            <a:r>
              <a:rPr b="0" lang="en-US" sz="1600" spc="-1" strike="noStrike" u="sng">
                <a:solidFill>
                  <a:srgbClr val="0000ff"/>
                </a:solidFill>
                <a:uFillTx/>
                <a:latin typeface="Arial"/>
                <a:hlinkClick r:id="rId5"/>
              </a:rPr>
              <a:t>ESXiArgs</a:t>
            </a:r>
            <a:r>
              <a:rPr b="0" lang="en-US" sz="1600" spc="-1" strike="noStrike">
                <a:latin typeface="Arial"/>
              </a:rPr>
              <a:t> и известные группировки.</a:t>
            </a:r>
            <a:endParaRPr b="0" lang="en-US" sz="1600" spc="-1" strike="noStrike">
              <a:latin typeface="Arial"/>
            </a:endParaRPr>
          </a:p>
          <a:p>
            <a:pPr algn="just">
              <a:lnSpc>
                <a:spcPct val="100000"/>
              </a:lnSpc>
              <a:spcBef>
                <a:spcPts val="1191"/>
              </a:spcBef>
              <a:spcAft>
                <a:spcPts val="992"/>
              </a:spcAft>
              <a:buNone/>
            </a:pPr>
            <a:r>
              <a:rPr b="1" lang="en-US" sz="1600" spc="-1" strike="noStrike">
                <a:latin typeface="Arial"/>
              </a:rPr>
              <a:t>CVE-2022-41080 и CVE-2022-41082.</a:t>
            </a:r>
            <a:r>
              <a:rPr b="0" lang="en-US" sz="1600" spc="-1" strike="noStrike">
                <a:latin typeface="Arial"/>
              </a:rPr>
              <a:t> В сентябре эксплойт ProxyNotShell для Microsoft Exchange Server использовался в атаках, а уже в ноябре уязвимости были устранены Microsoft. Однако в I квартале злоумышленникам удалось найти другой способ </a:t>
            </a:r>
            <a:r>
              <a:rPr b="0" lang="en-US" sz="1600" spc="-1" strike="noStrike" u="sng">
                <a:solidFill>
                  <a:srgbClr val="0000ff"/>
                </a:solidFill>
                <a:uFillTx/>
                <a:latin typeface="Arial"/>
                <a:hlinkClick r:id="rId6"/>
              </a:rPr>
              <a:t>эксплуатировать</a:t>
            </a:r>
            <a:r>
              <a:rPr b="0" lang="en-US" sz="1600" spc="-1" strike="noStrike">
                <a:latin typeface="Arial"/>
              </a:rPr>
              <a:t> эти недостатки путем подделки запросов со стороны скомпрометированного сервера (server-side request forgery, SSRF) в Outlook Web Access (OWA): вымогатели </a:t>
            </a:r>
            <a:r>
              <a:rPr b="0" lang="en-US" sz="1600" spc="-1" strike="noStrike" u="sng">
                <a:solidFill>
                  <a:srgbClr val="0000ff"/>
                </a:solidFill>
                <a:uFillTx/>
                <a:latin typeface="Arial"/>
                <a:hlinkClick r:id="rId7"/>
              </a:rPr>
              <a:t>Cuba</a:t>
            </a:r>
            <a:r>
              <a:rPr b="0" lang="en-US" sz="1600" spc="-1" strike="noStrike">
                <a:latin typeface="Arial"/>
              </a:rPr>
              <a:t> и </a:t>
            </a:r>
            <a:r>
              <a:rPr b="0" lang="en-US" sz="1600" spc="-1" strike="noStrike" u="sng">
                <a:solidFill>
                  <a:srgbClr val="0000ff"/>
                </a:solidFill>
                <a:uFillTx/>
                <a:latin typeface="Arial"/>
                <a:hlinkClick r:id="rId8"/>
              </a:rPr>
              <a:t>Play</a:t>
            </a:r>
            <a:r>
              <a:rPr b="0" lang="en-US" sz="1600" spc="-1" strike="noStrike">
                <a:latin typeface="Arial"/>
              </a:rPr>
              <a:t> — одни из первых атакующих, использовавших новый метод.</a:t>
            </a:r>
            <a:endParaRPr b="0" lang="en-US" sz="1600" spc="-1" strike="noStrike">
              <a:latin typeface="Arial"/>
            </a:endParaRPr>
          </a:p>
          <a:p>
            <a:pPr algn="just">
              <a:lnSpc>
                <a:spcPct val="100000"/>
              </a:lnSpc>
              <a:spcBef>
                <a:spcPts val="1191"/>
              </a:spcBef>
              <a:spcAft>
                <a:spcPts val="992"/>
              </a:spcAft>
              <a:buNone/>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SafeERP Code Security</a:t>
            </a:r>
            <a:endParaRPr b="0" lang="en-US" sz="3200" spc="-1" strike="noStrike">
              <a:latin typeface="Arial"/>
            </a:endParaRPr>
          </a:p>
        </p:txBody>
      </p:sp>
      <p:sp>
        <p:nvSpPr>
          <p:cNvPr id="242" name="Прямая соединительная линия 2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43" name="" descr=""/>
          <p:cNvPicPr/>
          <p:nvPr/>
        </p:nvPicPr>
        <p:blipFill>
          <a:blip r:embed="rId1"/>
          <a:stretch/>
        </p:blipFill>
        <p:spPr>
          <a:xfrm>
            <a:off x="2414160" y="864360"/>
            <a:ext cx="7437960" cy="51994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SafeERP Code Security</a:t>
            </a:r>
            <a:endParaRPr b="0" lang="en-US" sz="3200" spc="-1" strike="noStrike">
              <a:latin typeface="Arial"/>
            </a:endParaRPr>
          </a:p>
        </p:txBody>
      </p:sp>
      <p:sp>
        <p:nvSpPr>
          <p:cNvPr id="245" name="Прямая соединительная линия 2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46" name=""/>
          <p:cNvSpPr/>
          <p:nvPr/>
        </p:nvSpPr>
        <p:spPr>
          <a:xfrm>
            <a:off x="228600" y="774720"/>
            <a:ext cx="11657880" cy="1739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В ходе работы программного комплекса SafeERP Code Security производится статический анализ с использованием сигнатур, который определяет участки кода, которые с большой долей вероятности содержат уязвимости. Анализ проходит посредством обращения к серверам приложений SAP. Прямое обращение к коду системы происходит без его выгрузки во внешнее средство, увеличивая безопасность, точность нахождения уязвимостей и повышая скорость проведения тестов. Существует возможность встраивания процесса проверки кода в транспортную систему на уровне проверки запросов, с функцией блокировки переноса кода разработки, не прошедшего проверку. Информация с перечнем найденных уязвимостей и предупреждений предоставляется Администратору информационной безопасности в виде соответствующих отчетов. Каждая найденная уязвимость имеет детальное описание с примерами ее эксплуатации и описанием бизнес рисков</a:t>
            </a:r>
            <a:endParaRPr b="0" lang="en-US" sz="1400" spc="-1" strike="noStrike">
              <a:latin typeface="Arial"/>
            </a:endParaRPr>
          </a:p>
        </p:txBody>
      </p:sp>
      <p:sp>
        <p:nvSpPr>
          <p:cNvPr id="247" name=""/>
          <p:cNvSpPr/>
          <p:nvPr/>
        </p:nvSpPr>
        <p:spPr>
          <a:xfrm>
            <a:off x="228600" y="2743200"/>
            <a:ext cx="11444040" cy="46969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500" spc="-1" strike="noStrike">
                <a:solidFill>
                  <a:srgbClr val="000000"/>
                </a:solidFill>
                <a:latin typeface="Arial"/>
                <a:ea typeface="DejaVu Sans"/>
              </a:rPr>
              <a:t>Безопасность кода Программный комплекс SafeERP Code Security автоматизирует процесс анализа кода и обнаружения в нем уязвимостей. На сегодняшний день реализовано 89 сценария проверок кода на уязвимости, в числе которых: Отсутствие проверки полномочий. Неконтролируемое использование критичных системных команд. Уязвимости типа «Backdoors». Наличие пользовательских привилегий в </a:t>
            </a:r>
            <a:r>
              <a:rPr b="0" lang="en-US" sz="1500" spc="-1" strike="noStrike">
                <a:solidFill>
                  <a:srgbClr val="000000"/>
                </a:solidFill>
                <a:latin typeface="Arial"/>
                <a:ea typeface="DejaVu Sans"/>
              </a:rPr>
              <a:t>программном</a:t>
            </a:r>
            <a:r>
              <a:rPr b="0" lang="en-US" sz="1500" spc="-1" strike="noStrike">
                <a:solidFill>
                  <a:srgbClr val="000000"/>
                </a:solidFill>
                <a:latin typeface="Arial"/>
                <a:ea typeface="DejaVu Sans"/>
              </a:rPr>
              <a:t> коде. Динамическое выполнение команд. SQL инъекции. Межсайтовый скриптинг (XSS). Силовой просмотр. Быстродействие кода Проверки кода АВАР на быстродействие, реализованные в программном комплексе, осуществляются с целью выявления участков программ, приводящих к: Избыточному вызову циклов. Лишним запросам к БД или серверу приложений. Непрогнозируемому потреблению памяти и иных ресурсов системы и т.д. В настоящий момент реализовано 58 сценариев проверок быстродействия кода, определяющих места, которые замедляют его работу. Качество кода, удобство сопровождения Программный комплекс предоставляет функционал проверки качества кода разработок. Для удобства сопровождения кода необходимо соблюдать определенный набор правил его написания, например: по процентному соотношению код/комментарии - 70/30, когда количество строк комментариев в тексте кода должно быть не менее 30% по размеру программных объектов (функциональных модулей, классов, подпрограмм) по использованию текстовых объектов на разных языках по ненадлежащему использованию псевдо комментариев Выполнение указанных рекомендаций позволяет сократить издержки при последующих доработках разрабатываемого функционала и обеспечить преемственность</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Noto Sans CJK SC"/>
              </a:rPr>
              <a:t>SafeERP Platform Security</a:t>
            </a:r>
            <a:endParaRPr b="0" lang="en-US" sz="3200" spc="-1" strike="noStrike">
              <a:latin typeface="Arial"/>
            </a:endParaRPr>
          </a:p>
        </p:txBody>
      </p:sp>
      <p:sp>
        <p:nvSpPr>
          <p:cNvPr id="249" name="Прямая соединительная линия 2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50" name="" descr=""/>
          <p:cNvPicPr/>
          <p:nvPr/>
        </p:nvPicPr>
        <p:blipFill>
          <a:blip r:embed="rId1"/>
          <a:stretch/>
        </p:blipFill>
        <p:spPr>
          <a:xfrm>
            <a:off x="1257840" y="914400"/>
            <a:ext cx="10171440" cy="57088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Noto Sans CJK SC"/>
              </a:rPr>
              <a:t>SafeERP Platform Security</a:t>
            </a:r>
            <a:endParaRPr b="0" lang="en-US" sz="3200" spc="-1" strike="noStrike">
              <a:latin typeface="Arial"/>
            </a:endParaRPr>
          </a:p>
        </p:txBody>
      </p:sp>
      <p:sp>
        <p:nvSpPr>
          <p:cNvPr id="252" name="Прямая соединительная линия 2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3" name=""/>
          <p:cNvSpPr/>
          <p:nvPr/>
        </p:nvSpPr>
        <p:spPr>
          <a:xfrm>
            <a:off x="228600" y="685800"/>
            <a:ext cx="11657880" cy="18954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600" spc="-1" strike="noStrike">
                <a:solidFill>
                  <a:srgbClr val="000000"/>
                </a:solidFill>
                <a:latin typeface="Arial"/>
                <a:ea typeface="DejaVu Sans"/>
              </a:rPr>
              <a:t>Программный комплекс SafeERP Platform Security позволяет оперативно провести проверку конфигурации SAP-системы на безопасность, зафиксировать и контролировать её неизменность, тем самым снизить риски информационной безопасности, возникающие в ходе обновлений, изменений конфигурации системы, либо доработок функционала на языке ABAP. В состав программного комплекса SafeERP Platform Security входят агенты для следующих продуктов SAP: ABAP, Java, HANA, BO, MDM. Централизованный контроль настроек информационной безопасности, изменений учетных записей пользователей, ролей, полномочий осуществляется через единую консоль администратора информационной безопасности. Мониторинг событий информационной безопасности обеспечивает контроль доступа к конфиденциальной информации, коммерческой тайне и персональным данным.</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Noto Sans CJK SC"/>
              </a:rPr>
              <a:t>SafeERP Platform Security</a:t>
            </a:r>
            <a:endParaRPr b="0" lang="en-US" sz="3200" spc="-1" strike="noStrike">
              <a:latin typeface="Arial"/>
            </a:endParaRPr>
          </a:p>
        </p:txBody>
      </p:sp>
      <p:sp>
        <p:nvSpPr>
          <p:cNvPr id="255" name="Прямая соединительная линия 25"/>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6" name=""/>
          <p:cNvSpPr/>
          <p:nvPr/>
        </p:nvSpPr>
        <p:spPr>
          <a:xfrm>
            <a:off x="252000" y="914400"/>
            <a:ext cx="11634480" cy="52844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Сканирование и анализ защищенности Проверка настроек системы на соответствие стандартам безопасности включает в себя анализ различных параметров безопасности, в том числе анализ: параметров профилей инстанции состояния сервисов ICF присвоения критичных ролей и полномочий Анализ защищенности производится на основе рекомендуемых компанией SAP корректур безопасности, пакетов поддержки, отраслевых стандартов и собственных наработок компании Газинформсервис, а так же настраиваемых пользователем политик информационной безопасности. Контроль конфиденциальной информации, коммерческой тайны и персональных данных В программном комплексе SafeERP Platform Security реализован механизм категорирования информации в SAP системах, в соответствии с уровнем значимости. Данный функционал позволяет отслеживать обращения к закрытой для основного числа сотрудников информации, фиксировать их и использовать для дальнейшего расследования инцидентов. Использование сложных, агрегированных, событий, на основании последовательности действий пользователей в системе, даёт возможность однозначно интерпретировать события информационной безопасности как инцидент. Контроль разделения полномочий, матрица SoD В процессе распределения полномочий между ролями в SAP-системе и определения ролей для конкретного пользователя могут возникать ситуации, когда отдельные пользователи получают избыточные полномочия, которые могут позволить им совершить полный цикл того или иного бизнес-процесса без участия других пользователей. Такая возможность может приводить к ошибкам или даже мошенническим действиям со стороны таких пользователей. Использование подхода связанного с разделение полномочий (Separation/Segregation of Duties, SoD) позволяет избежать таких рисков. Вместе с тем ручной анализ полномочий пользователей на предмет их критичного для бизнеса сочетания, а тем более отслеживание изменений полномочий в динамике является достаточно трудоемкой задачей. SafeERP Platform Security предоставляет удобный инструментарий для проведения такого анализа. Использование подхода SoD, автоматизированного при помощи SafeERP позволяет оперативно и с минимальными затратами выявлять недостатки в модели распределения полномочий и не допускать возможностей для действий инсайдеров. Поддержание требуемого уровня защищенности, контроль целостности В рамках контроля целостности программных объектов репозиториев SAP систем осуществляется: ведение списка объектов, поставленных на контроль вычисление контрольных сумм программных объектов регистрация факта изменения контрольных сумм объектов, с регистрацией даты, времени, идентификатора запроса на изменение. Объекты проверки целостности могут находиться в системах, построенных на платформе SAP NetWeaver. Классифицируются объекты следующим образом: ABAP-объекты, BI-объекты, BO-объекты, MDM, PI и т.п. Функции контроля целостности реализована методом периодического вычисления контрольных сумм программных объектов с использованием алгоритма MD5, SHA-1 или в соответствии с требованиями ГОСТ Р 34.11-94</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04920" y="57240"/>
            <a:ext cx="10209960" cy="9025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Fortinet Cyber Threat Assessment </a:t>
            </a:r>
            <a:r>
              <a:rPr b="0" lang="en-US" sz="3200" spc="-1" strike="noStrike">
                <a:solidFill>
                  <a:srgbClr val="2369b0"/>
                </a:solidFill>
                <a:latin typeface="Times New Roman"/>
              </a:rPr>
              <a:t>Program Security</a:t>
            </a:r>
            <a:endParaRPr b="0" lang="en-US" sz="3200" spc="-1" strike="noStrike">
              <a:latin typeface="Arial"/>
            </a:endParaRPr>
          </a:p>
        </p:txBody>
      </p:sp>
      <p:sp>
        <p:nvSpPr>
          <p:cNvPr id="258" name="Прямая соединительная линия 2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9" name=""/>
          <p:cNvSpPr/>
          <p:nvPr/>
        </p:nvSpPr>
        <p:spPr>
          <a:xfrm>
            <a:off x="228600" y="794880"/>
            <a:ext cx="11429280" cy="1887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Fortinet Cyber Threat Assessment Program — это сервис, который предоставляет возможность оценить уровень безопасности в корпоративной сети, качество работы технологий и систем, обеспечивающих сетевую защиту, а также предоставляет статистику производительности по результатам работы всех устройств в сети. Cyber Threat Assessment Program, проанализировав текущее состояние инфраструктуры, координирует и изменяет неправильно подобранные политики безопасности, чтобы предотвратить потенциально возможные угрозы. Данное решение было разработано компанией Fortinet в 2016 году. Так как очень сложно организовать комплексную защиту от всех возможных угроз, Fortinet Cyber Threat Assessment Program невероятно актуальное решение на сегодня. Оно дает возможность взглянуть на статистику работы всех систем и получить полное представление о событиях, которые проходят в сети, начиная от активности пользователей, их посещений веб-ресурсов и заканчивая шпионским программным обеспечением и попытками вторжений.</a:t>
            </a:r>
            <a:endParaRPr b="0" lang="en-US" sz="1400" spc="-1" strike="noStrike">
              <a:latin typeface="Arial"/>
            </a:endParaRPr>
          </a:p>
        </p:txBody>
      </p:sp>
      <p:sp>
        <p:nvSpPr>
          <p:cNvPr id="260" name=""/>
          <p:cNvSpPr/>
          <p:nvPr/>
        </p:nvSpPr>
        <p:spPr>
          <a:xfrm>
            <a:off x="228600" y="2787480"/>
            <a:ext cx="11429280" cy="1353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Ключевые функции Получение статистики текущей эффективности сетевой безопасности. Формирование отчета о имеющихся уязвимостях в приложениях. Обнаружение различного вредоносного программного обеспечения и выявление ботнетов. Предоставление информации о тех сетевых соединениях, которые находятся в зоне риска. Формирование отчетов о используемых приложениях и веб-ресурсах. Получение сведений о пропускной способности и сессий в час-пик. Возможность давать рекомендации по улучшению безопасности сети.</a:t>
            </a:r>
            <a:endParaRPr b="0" lang="en-US" sz="1400" spc="-1" strike="noStrike">
              <a:latin typeface="Arial"/>
            </a:endParaRPr>
          </a:p>
        </p:txBody>
      </p:sp>
      <p:pic>
        <p:nvPicPr>
          <p:cNvPr id="261" name="" descr=""/>
          <p:cNvPicPr/>
          <p:nvPr/>
        </p:nvPicPr>
        <p:blipFill>
          <a:blip r:embed="rId1"/>
          <a:stretch/>
        </p:blipFill>
        <p:spPr>
          <a:xfrm>
            <a:off x="3420000" y="3821040"/>
            <a:ext cx="6181200" cy="28083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EtherSensor </a:t>
            </a:r>
            <a:endParaRPr b="0" lang="en-US" sz="3200" spc="-1" strike="noStrike">
              <a:latin typeface="Arial"/>
            </a:endParaRPr>
          </a:p>
        </p:txBody>
      </p:sp>
      <p:sp>
        <p:nvSpPr>
          <p:cNvPr id="263" name="Прямая соединительная линия 30"/>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64" name=""/>
          <p:cNvSpPr/>
          <p:nvPr/>
        </p:nvSpPr>
        <p:spPr>
          <a:xfrm>
            <a:off x="228600" y="794880"/>
            <a:ext cx="11429280" cy="2087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EtherSensor — разработка российской компании Microolap Technologies — благодаря использованию собственных уникальных технологий анализирует большие потоки сетевого трафика в режиме реального времени. Технология перехвата и анализа трафика EtherSensor берет начало еще в далеком 1997 году, когда библиотека libpcap еще не выделилась в отдельную утилиту tcpdump, а ее порт winpcap для Windows только собирался появиться на свет в городе Турине. Платформа EtherSensor решает глобальную задачу анализа сетевого трафика от канального уровня до уровня приложения, что делает ее необходимой во множестве систем информационной безопасности и не только. При этом платформа не занимается архивированием обрабатываемых данных — EtherSensor получает сетевой трафик из различных источников данных, реконструирует сессии, проверяет на соответствие детекторам различных протоколов и сервисов, извлекает пользовательские сообщения, файлы и метаданные, затем производит отправку распознанных сообщений потребителям, например системам класса SIEM, DLP, Anomaly Detection, Enterprise Archiving, eDiscovery, U(E)BA/UBA.</a:t>
            </a:r>
            <a:endParaRPr b="0" lang="en-US" sz="1400" spc="-1" strike="noStrike">
              <a:latin typeface="Arial"/>
            </a:endParaRPr>
          </a:p>
        </p:txBody>
      </p:sp>
      <p:pic>
        <p:nvPicPr>
          <p:cNvPr id="265" name="" descr=""/>
          <p:cNvPicPr/>
          <p:nvPr/>
        </p:nvPicPr>
        <p:blipFill>
          <a:blip r:embed="rId1"/>
          <a:stretch/>
        </p:blipFill>
        <p:spPr>
          <a:xfrm>
            <a:off x="228600" y="2971800"/>
            <a:ext cx="6171480" cy="2739960"/>
          </a:xfrm>
          <a:prstGeom prst="rect">
            <a:avLst/>
          </a:prstGeom>
          <a:ln w="0">
            <a:noFill/>
          </a:ln>
        </p:spPr>
      </p:pic>
      <p:sp>
        <p:nvSpPr>
          <p:cNvPr id="266" name=""/>
          <p:cNvSpPr/>
          <p:nvPr/>
        </p:nvSpPr>
        <p:spPr>
          <a:xfrm>
            <a:off x="6629400" y="2971800"/>
            <a:ext cx="5257080" cy="34862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Ключевые функции</a:t>
            </a:r>
            <a:endParaRPr b="0" lang="en-US" sz="1400" spc="-1" strike="noStrike">
              <a:latin typeface="Arial"/>
            </a:endParaRPr>
          </a:p>
          <a:p>
            <a:pPr algn="just">
              <a:lnSpc>
                <a:spcPct val="100000"/>
              </a:lnSpc>
              <a:buNone/>
            </a:pPr>
            <a:br>
              <a:rPr sz="1400"/>
            </a:br>
            <a:r>
              <a:rPr b="0" lang="en-US" sz="1400" spc="-1" strike="noStrike">
                <a:solidFill>
                  <a:srgbClr val="000000"/>
                </a:solidFill>
                <a:latin typeface="Arial"/>
                <a:ea typeface="DejaVu Sans"/>
              </a:rPr>
              <a:t>Извлечение из сетевого трафика в режиме реального времени из:</a:t>
            </a:r>
            <a:endParaRPr b="0" lang="en-US" sz="1400" spc="-1" strike="noStrike">
              <a:latin typeface="Arial"/>
            </a:endParaRPr>
          </a:p>
          <a:p>
            <a:pPr algn="just">
              <a:lnSpc>
                <a:spcPct val="100000"/>
              </a:lnSpc>
              <a:buNone/>
            </a:pPr>
            <a:br>
              <a:rPr sz="1400"/>
            </a:br>
            <a:r>
              <a:rPr b="0" lang="en-US" sz="1400" spc="-1" strike="noStrike">
                <a:solidFill>
                  <a:srgbClr val="000000"/>
                </a:solidFill>
                <a:latin typeface="Arial"/>
                <a:ea typeface="DejaVu Sans"/>
              </a:rPr>
              <a:t>сообщений, отправляемых/получаемых с использованием веб-почты, социальных сетей и так далее с учетом возможностей функциональных лицензионных модулей; </a:t>
            </a:r>
            <a:br>
              <a:rPr sz="1400"/>
            </a:br>
            <a:r>
              <a:rPr b="0" lang="en-US" sz="1400" spc="-1" strike="noStrike">
                <a:solidFill>
                  <a:srgbClr val="000000"/>
                </a:solidFill>
                <a:latin typeface="Arial"/>
                <a:ea typeface="DejaVu Sans"/>
              </a:rPr>
              <a:t>файлов, отправляемых и загружаемых с использованием файлообменных сервисов, сервисов мгновенных сообщений, облачных сервисов и т. д.; </a:t>
            </a:r>
            <a:br>
              <a:rPr sz="1400"/>
            </a:br>
            <a:r>
              <a:rPr b="0" lang="en-US" sz="1400" spc="-1" strike="noStrike">
                <a:solidFill>
                  <a:srgbClr val="000000"/>
                </a:solidFill>
                <a:latin typeface="Arial"/>
                <a:ea typeface="DejaVu Sans"/>
              </a:rPr>
              <a:t>различных действий в интернет-сервисах. </a:t>
            </a:r>
            <a:br>
              <a:rPr sz="1400"/>
            </a:br>
            <a:r>
              <a:rPr b="0" lang="en-US" sz="1400" spc="-1" strike="noStrike">
                <a:solidFill>
                  <a:srgbClr val="000000"/>
                </a:solidFill>
                <a:latin typeface="Arial"/>
                <a:ea typeface="DejaVu Sans"/>
              </a:rPr>
              <a:t>Фильтрация заведомо неинтересных извлеченных событий. </a:t>
            </a:r>
            <a:br>
              <a:rPr sz="1400"/>
            </a:br>
            <a:r>
              <a:rPr b="0" lang="en-US" sz="1400" spc="-1" strike="noStrike">
                <a:solidFill>
                  <a:srgbClr val="000000"/>
                </a:solidFill>
                <a:latin typeface="Arial"/>
                <a:ea typeface="DejaVu Sans"/>
              </a:rPr>
              <a:t>Анализ и получение метаданных событий. </a:t>
            </a:r>
            <a:br>
              <a:rPr sz="1400"/>
            </a:br>
            <a:r>
              <a:rPr b="0" lang="en-US" sz="1400" spc="-1" strike="noStrike">
                <a:solidFill>
                  <a:srgbClr val="000000"/>
                </a:solidFill>
                <a:latin typeface="Arial"/>
                <a:ea typeface="DejaVu Sans"/>
              </a:rPr>
              <a:t>Отправка событий и их метаданных потребителям по различным протоколам в требуемом формате для дальнейшего анализа и хранения</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MaxPatrol</a:t>
            </a:r>
            <a:endParaRPr b="0" lang="en-US" sz="3200" spc="-1" strike="noStrike">
              <a:latin typeface="Arial"/>
            </a:endParaRPr>
          </a:p>
        </p:txBody>
      </p:sp>
      <p:sp>
        <p:nvSpPr>
          <p:cNvPr id="268" name="Прямая соединительная линия 3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69" name=""/>
          <p:cNvSpPr/>
          <p:nvPr/>
        </p:nvSpPr>
        <p:spPr>
          <a:xfrm>
            <a:off x="228600" y="794880"/>
            <a:ext cx="11429280" cy="44852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Система MaxPatrol основана на базе профессионального сканера уязвимостей XSpider. Существующие в XSpider механизмы контроля были значительно дополнены за счет добавления модулей анализа безопасности баз данных и системных проверок. Сочетание в одном продукте функций сетевых и системных сканеров, а также средств оценки защищенности СУБД и Web-приложений, позволяют получать максимально достоверную картину защищенности сети. Основой MaxPatrol 8 является высокопроизводительный сетевой сканер, который позволяет быстро и эффективно обнаруживать сетевые узлы, открытые порты, идентифицировать операционную систему и серверные приложения. Распределенная архитектура позволяет размещать сканирующий модуль в непосредственной близости от объекта сканирования, что дает возможность снижать нагрузку на магистральные каналы связи. Эвристические механизмы анализа позволяют выявлять уязвимости в сетевых службах и приложениях, работая с минимальным уровнем привилегий (режим тестирования на проникновение – penetration testing), позволяя получить оценку защищенности сети со стороны злоумышленника. Разработанные экспертами интеллектуальные алгоритмы и механизмы поиска уязвимостей, эффективность которых доказана независимыми исследованиями, максимально приближенны к тем, которые используются реальными нарушителями, что позволяет не только идентифицировать ошибки в эксплуатации систем, но и обнаруживать новые, ещё неизвестные уязвимости реализации сетевых приложений. При наличии доступа к механизмам удаленного управления узлом модуль сканирования может использовать их для глубокой проверки безопасности операционной системы и приложений. Данный метод позволяет с минимальным использованием ресурсов получить комплексную оценку защищенности, а также провести анализ параметров, недоступных в режиме теста на проникновение. База знаний включает в себя системные проверки для большинства распространенных операционных систем линеек Windows, Linux и Unix, а также специализированного оборудования, такого как маршрутизаторы и коммутаторы Cisco IOS, межсетевые экраны Cisco PIX и Cisco ASA. В отличие от классических системных сканеров, MaxPatrol 8 не требует развертывания программных модулей на узлах, что упрощает эксплуатацию и снижает совокупную стоимость владения. Все проверки проводятся удаленно с использованием встроенных механизмов удаленного администрирования. При поддержке узлом нескольких протоколов (например, Telnet и SSH) MaxPatrol 8 выбирает наиболее безопасный из них, что обеспечивает защиту чувствительных данных при передаче по сети.</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MaxPatrol</a:t>
            </a:r>
            <a:endParaRPr b="0" lang="en-US" sz="3200" spc="-1" strike="noStrike">
              <a:latin typeface="Arial"/>
            </a:endParaRPr>
          </a:p>
        </p:txBody>
      </p:sp>
      <p:sp>
        <p:nvSpPr>
          <p:cNvPr id="271" name="Прямая соединительная линия 3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72" name="" descr=""/>
          <p:cNvPicPr/>
          <p:nvPr/>
        </p:nvPicPr>
        <p:blipFill>
          <a:blip r:embed="rId1"/>
          <a:stretch/>
        </p:blipFill>
        <p:spPr>
          <a:xfrm>
            <a:off x="548640" y="895680"/>
            <a:ext cx="10881360" cy="55051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304920" y="57240"/>
            <a:ext cx="9981360" cy="902520"/>
          </a:xfrm>
          <a:prstGeom prst="rect">
            <a:avLst/>
          </a:prstGeom>
          <a:noFill/>
          <a:ln w="0">
            <a:noFill/>
          </a:ln>
        </p:spPr>
        <p:txBody>
          <a:bodyPr lIns="0" rIns="0" tIns="0" bIns="0" anchor="t">
            <a:noAutofit/>
          </a:bodyPr>
          <a:p>
            <a:pPr algn="just">
              <a:lnSpc>
                <a:spcPct val="100000"/>
              </a:lnSpc>
              <a:spcBef>
                <a:spcPts val="1191"/>
              </a:spcBef>
              <a:spcAft>
                <a:spcPts val="992"/>
              </a:spcAft>
              <a:buNone/>
            </a:pPr>
            <a:r>
              <a:rPr b="0" lang="en-US" sz="3200" spc="-1" strike="noStrike">
                <a:solidFill>
                  <a:srgbClr val="2369b0"/>
                </a:solidFill>
                <a:latin typeface="Times New Roman"/>
              </a:rPr>
              <a:t>Kaspersky Threat Management and Defense</a:t>
            </a:r>
            <a:endParaRPr b="0" lang="en-US" sz="3200" spc="-1" strike="noStrike">
              <a:latin typeface="Arial"/>
            </a:endParaRPr>
          </a:p>
        </p:txBody>
      </p:sp>
      <p:sp>
        <p:nvSpPr>
          <p:cNvPr id="274" name="Прямая соединительная линия 33"/>
          <p:cNvSpPr/>
          <p:nvPr/>
        </p:nvSpPr>
        <p:spPr>
          <a:xfrm flipV="1">
            <a:off x="304560" y="607320"/>
            <a:ext cx="1154412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75" name=""/>
          <p:cNvSpPr/>
          <p:nvPr/>
        </p:nvSpPr>
        <p:spPr>
          <a:xfrm>
            <a:off x="259560" y="916920"/>
            <a:ext cx="11626920" cy="38858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Крупные компании и государственные организации переводят свою деятельность в цифровой формат. Он открывает массу возможностей и одновременно с этим влечет массу рисков для безопасности. Kaspersky Threat Management and Defense учитывает специфику вашей организации и помогает ей в непрерывном процессе зашиты от киберугроз. Решение позволяет вам построить надежную, единую систему защиты корпоративной инфраструктуры от передовых угроз и целенаправленных атак. В последние годы четко прослеживается устойчивый тренд на увеличение числа сложных кибератак и связанных с ними нетривиальных техник обхода злоумышленниками защитных рубежей, выстраиваемых службой информационной безопасности в компаниях. Главная опасность этих атак в том, что они тщательно подстраиваются под каждую конкретную организацию и могут быть не замечены в повседневных бизнес-процессах. Итогом может стать утечка конфиденциальных данных, простой предприятия, прямые денежные потери или удар по деловой репутации. Совершенно очевидно, что лавинообразное развитие цифровых технологий, таких как облачные сервисы, большие данные, мобильные устройства, машинное обучение, интернет вещей и их проникновение в корпоративную культуру предприятий уже не остановить. В таких условиях становится все сложнее выстраивать адаптивную политику безопасности и соответствовать требованиям регуляторов. Именно поэтому решения по выявлению имеющихся скрытых действий злоумышленников и планируемых целенаправленных атак, такие как Kaspersky Threat Management and Defense (KTMD), уже сейчас задают тренды мирового рынка информационной безопасности. Объединенные единой технологической платформой решения Kaspersky Anti Targeted Attack Platform (KATA) и Kaspersky Endpoint Detection and Response (KEDR) помогают защититься от нападения на всех его этапах, способны как обнаружить уже начавшуюся атаку, так и минимизировать ущерб от нее благодаря, в том числе, эффективному реагированию на рабочих местах. Сказанное выше совершенно не означает, что традиционные средства защиты вроде антивируса, межсетевого экрана или антиспам-фильтра нужно навсегда положить на полку. Согласно исследованиям «Лаборатории Касперского», 90% подобных угроз нейтрализуются именно такими решениями</a:t>
            </a:r>
            <a:r>
              <a:rPr b="0" lang="en-US" sz="1000" spc="-1" strike="noStrike">
                <a:solidFill>
                  <a:srgbClr val="000000"/>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Актуальные уязвимости</a:t>
            </a:r>
            <a:endParaRPr b="0" lang="en-US" sz="3200" spc="-1" strike="noStrike">
              <a:latin typeface="Arial"/>
            </a:endParaRPr>
          </a:p>
        </p:txBody>
      </p:sp>
      <p:sp>
        <p:nvSpPr>
          <p:cNvPr id="106" name="Прямая соединительная линия 39"/>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7" name=""/>
          <p:cNvSpPr/>
          <p:nvPr/>
        </p:nvSpPr>
        <p:spPr>
          <a:xfrm>
            <a:off x="456120" y="804240"/>
            <a:ext cx="11659320" cy="5139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n-US" sz="1600" spc="-1" strike="noStrike">
                <a:latin typeface="Arial"/>
              </a:rPr>
              <a:t>Топ-5 атак начала 2023 года, </a:t>
            </a:r>
            <a:r>
              <a:rPr b="0" lang="en-US" sz="1600" spc="-1" strike="noStrike">
                <a:latin typeface="Arial"/>
              </a:rPr>
              <a:t>которые повлекли за собой негативные последствия и вызвали большой резонанс:</a:t>
            </a:r>
            <a:endParaRPr b="0" lang="en-US" sz="1600" spc="-1" strike="noStrike">
              <a:latin typeface="Arial"/>
            </a:endParaRPr>
          </a:p>
          <a:p>
            <a:pPr algn="just">
              <a:lnSpc>
                <a:spcPct val="100000"/>
              </a:lnSpc>
              <a:spcBef>
                <a:spcPts val="1191"/>
              </a:spcBef>
              <a:spcAft>
                <a:spcPts val="992"/>
              </a:spcAft>
              <a:buNone/>
            </a:pPr>
            <a:r>
              <a:rPr b="0" lang="en-US" sz="1600" spc="-1" strike="noStrike" u="sng">
                <a:solidFill>
                  <a:srgbClr val="0000ff"/>
                </a:solidFill>
                <a:uFillTx/>
                <a:latin typeface="Arial"/>
                <a:hlinkClick r:id="rId1"/>
              </a:rPr>
              <a:t>RoyalMail</a:t>
            </a:r>
            <a:r>
              <a:rPr b="0" lang="en-US" sz="1600" spc="-1" strike="noStrike">
                <a:latin typeface="Arial"/>
              </a:rPr>
              <a:t>, национальный почтовый оператор Великобритании, считающийся объектом критической инфраструктуры, подвергся атаке со стороны вымогателей LockBit, что привело к серьезному нарушению всех зарубежных поставок.</a:t>
            </a:r>
            <a:endParaRPr b="0" lang="en-US" sz="1600" spc="-1" strike="noStrike">
              <a:latin typeface="Arial"/>
            </a:endParaRPr>
          </a:p>
          <a:p>
            <a:pPr algn="just">
              <a:lnSpc>
                <a:spcPct val="100000"/>
              </a:lnSpc>
              <a:spcBef>
                <a:spcPts val="1191"/>
              </a:spcBef>
              <a:spcAft>
                <a:spcPts val="992"/>
              </a:spcAft>
              <a:buNone/>
            </a:pPr>
            <a:r>
              <a:rPr b="0" lang="en-US" sz="1600" spc="-1" strike="noStrike" u="sng">
                <a:solidFill>
                  <a:srgbClr val="0000ff"/>
                </a:solidFill>
                <a:uFillTx/>
                <a:latin typeface="Arial"/>
                <a:hlinkClick r:id="rId2"/>
              </a:rPr>
              <a:t>ION Group</a:t>
            </a:r>
            <a:r>
              <a:rPr b="0" lang="en-US" sz="1600" spc="-1" strike="noStrike">
                <a:latin typeface="Arial"/>
              </a:rPr>
              <a:t>, разработчик ПО для финансовых учреждений, банков и бирж, подвергся атаке вымогателей, из-за чего была нарушена работа по крайней мере 42 клиентов, включая некоторые из крупнейших в мире банков, брокерских компаний и хедж-фондов.</a:t>
            </a:r>
            <a:endParaRPr b="0" lang="en-US" sz="1600" spc="-1" strike="noStrike">
              <a:latin typeface="Arial"/>
            </a:endParaRPr>
          </a:p>
          <a:p>
            <a:pPr algn="just">
              <a:lnSpc>
                <a:spcPct val="100000"/>
              </a:lnSpc>
              <a:spcBef>
                <a:spcPts val="1191"/>
              </a:spcBef>
              <a:spcAft>
                <a:spcPts val="992"/>
              </a:spcAft>
              <a:buNone/>
            </a:pPr>
            <a:r>
              <a:rPr b="0" lang="en-US" sz="1600" spc="-1" strike="noStrike" u="sng">
                <a:solidFill>
                  <a:srgbClr val="0000ff"/>
                </a:solidFill>
                <a:uFillTx/>
                <a:latin typeface="Arial"/>
                <a:hlinkClick r:id="rId3"/>
              </a:rPr>
              <a:t>Администрации городов Окленд и Модесто</a:t>
            </a:r>
            <a:r>
              <a:rPr b="0" lang="en-US" sz="1600" spc="-1" strike="noStrike">
                <a:latin typeface="Arial"/>
              </a:rPr>
              <a:t> (США) подверглись атаке программ-вымогателей, в результате чего государственные службы были отключены от сети, а полиции пришлось вынужденно работать по старинке, используя портативные радиостанции, ручки и бумагу во время патрулирования.</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Системы телекоммуникационной компании </a:t>
            </a:r>
            <a:r>
              <a:rPr b="0" lang="en-US" sz="1600" spc="-1" strike="noStrike" u="sng">
                <a:solidFill>
                  <a:srgbClr val="0000ff"/>
                </a:solidFill>
                <a:uFillTx/>
                <a:latin typeface="Arial"/>
                <a:hlinkClick r:id="rId4"/>
              </a:rPr>
              <a:t>DISH Network</a:t>
            </a:r>
            <a:r>
              <a:rPr b="0" lang="en-US" sz="1600" spc="-1" strike="noStrike">
                <a:latin typeface="Arial"/>
              </a:rPr>
              <a:t> и ее дочерних организаций были скомпрометированы, из-за чего на несколько дней отключились веб-сайты, приложения и системы обслуживания клиентов.</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Критически важные системы и доступ к медицинским файлам отключились в результате киберинцидента в </a:t>
            </a:r>
            <a:r>
              <a:rPr b="0" lang="en-US" sz="1600" spc="-1" strike="noStrike" u="sng">
                <a:solidFill>
                  <a:srgbClr val="0000ff"/>
                </a:solidFill>
                <a:uFillTx/>
                <a:latin typeface="Arial"/>
                <a:hlinkClick r:id="rId5"/>
              </a:rPr>
              <a:t>госпитале Ross Memorial</a:t>
            </a:r>
            <a:r>
              <a:rPr b="0" lang="en-US" sz="1600" spc="-1" strike="noStrike">
                <a:latin typeface="Arial"/>
              </a:rPr>
              <a:t> (Канада). Был объявлен код «серый», что означает невозможность проведения операций и процедур.</a:t>
            </a:r>
            <a:endParaRPr b="0" lang="en-US" sz="1600" spc="-1" strike="noStrike">
              <a:latin typeface="Arial"/>
            </a:endParaRPr>
          </a:p>
          <a:p>
            <a:pPr algn="just">
              <a:lnSpc>
                <a:spcPct val="100000"/>
              </a:lnSpc>
              <a:spcBef>
                <a:spcPts val="1191"/>
              </a:spcBef>
              <a:spcAft>
                <a:spcPts val="992"/>
              </a:spcAft>
              <a:buNone/>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304920" y="57240"/>
            <a:ext cx="9981360" cy="902520"/>
          </a:xfrm>
          <a:prstGeom prst="rect">
            <a:avLst/>
          </a:prstGeom>
          <a:noFill/>
          <a:ln w="0">
            <a:noFill/>
          </a:ln>
        </p:spPr>
        <p:txBody>
          <a:bodyPr lIns="0" rIns="0" tIns="0" bIns="0" anchor="t">
            <a:noAutofit/>
          </a:bodyPr>
          <a:p>
            <a:pPr algn="just">
              <a:lnSpc>
                <a:spcPct val="100000"/>
              </a:lnSpc>
              <a:spcBef>
                <a:spcPts val="1191"/>
              </a:spcBef>
              <a:spcAft>
                <a:spcPts val="992"/>
              </a:spcAft>
              <a:buNone/>
            </a:pPr>
            <a:r>
              <a:rPr b="0" lang="en-US" sz="3200" spc="-1" strike="noStrike">
                <a:solidFill>
                  <a:srgbClr val="2369b0"/>
                </a:solidFill>
                <a:latin typeface="Times New Roman"/>
              </a:rPr>
              <a:t>Kaspersky Threat Management and Defense</a:t>
            </a:r>
            <a:endParaRPr b="0" lang="en-US" sz="3200" spc="-1" strike="noStrike">
              <a:latin typeface="Arial"/>
            </a:endParaRPr>
          </a:p>
        </p:txBody>
      </p:sp>
      <p:sp>
        <p:nvSpPr>
          <p:cNvPr id="277" name="Прямая соединительная линия 34"/>
          <p:cNvSpPr/>
          <p:nvPr/>
        </p:nvSpPr>
        <p:spPr>
          <a:xfrm flipV="1">
            <a:off x="304560" y="607320"/>
            <a:ext cx="1154412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78" name="" descr=""/>
          <p:cNvPicPr/>
          <p:nvPr/>
        </p:nvPicPr>
        <p:blipFill>
          <a:blip r:embed="rId1"/>
          <a:stretch/>
        </p:blipFill>
        <p:spPr>
          <a:xfrm>
            <a:off x="685800" y="759600"/>
            <a:ext cx="10743480" cy="58028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304920" y="57240"/>
            <a:ext cx="9981360" cy="902520"/>
          </a:xfrm>
          <a:prstGeom prst="rect">
            <a:avLst/>
          </a:prstGeom>
          <a:noFill/>
          <a:ln w="0">
            <a:noFill/>
          </a:ln>
        </p:spPr>
        <p:txBody>
          <a:bodyPr lIns="0" rIns="0" tIns="0" bIns="0" anchor="t">
            <a:noAutofit/>
          </a:bodyPr>
          <a:p>
            <a:pPr algn="just">
              <a:lnSpc>
                <a:spcPct val="100000"/>
              </a:lnSpc>
              <a:spcBef>
                <a:spcPts val="1191"/>
              </a:spcBef>
              <a:spcAft>
                <a:spcPts val="992"/>
              </a:spcAft>
              <a:buNone/>
            </a:pPr>
            <a:r>
              <a:rPr b="0" lang="en-US" sz="3200" spc="-1" strike="noStrike">
                <a:solidFill>
                  <a:srgbClr val="2369b0"/>
                </a:solidFill>
                <a:latin typeface="Times New Roman"/>
              </a:rPr>
              <a:t>Attack killer</a:t>
            </a:r>
            <a:endParaRPr b="0" lang="en-US" sz="3200" spc="-1" strike="noStrike">
              <a:latin typeface="Arial"/>
            </a:endParaRPr>
          </a:p>
        </p:txBody>
      </p:sp>
      <p:sp>
        <p:nvSpPr>
          <p:cNvPr id="280" name="Прямая соединительная линия 35"/>
          <p:cNvSpPr/>
          <p:nvPr/>
        </p:nvSpPr>
        <p:spPr>
          <a:xfrm flipV="1">
            <a:off x="304560" y="607320"/>
            <a:ext cx="11544120" cy="21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81" name=""/>
          <p:cNvSpPr/>
          <p:nvPr/>
        </p:nvSpPr>
        <p:spPr>
          <a:xfrm>
            <a:off x="304920" y="940320"/>
            <a:ext cx="11581560" cy="2487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Attack Killer Appercut — система автоматизированного контроля исходного кода бизнес-приложений на соответствие требованиям, предъявляемымк заказной разработке. Attack Killer Appercut создан для принимающей стороны или заказчиков программного обеспечения, и его использование не требует специальных знаний в области программирования или аудита кода. Код приложения в целом, его обновления или модули приложения за секунды сканируются на соответствие требованиям, автоматически создается описание несоответствий, а также выдаются рекомендации для их устранения. В сравнении с ручной проверкой кода Attack Killer Appercut на порядок повышает скорость и результативность анализа и значительно сокращает расходы на оплату услуг сторонних аудиторов. Метод статического анализа кода (SAST), используемый в Attack Killer Appercut, позволяет проводить проверки качества кода еще на этапе программирования, когда ошибку проще и дешевле исправить. Реализованные в Attack Killer Appercut лексерный, семантический анализы и анализ потоков данных обеспечивают полноту и скорость поиска небезопасных конструкций при приемлемом уровне ложноположительных срабатываний. Опасность использования конкретных конструкций детектируется буквально в момент их сохранения в программном проекте благодаря лексерному и семантическому анализу. Технология анализа потоков данных повышает качество поиска за счет точного обнаружения реальных угроз.</a:t>
            </a:r>
            <a:endParaRPr b="0" lang="en-US" sz="1400" spc="-1" strike="noStrike">
              <a:latin typeface="Arial"/>
            </a:endParaRPr>
          </a:p>
        </p:txBody>
      </p:sp>
      <p:pic>
        <p:nvPicPr>
          <p:cNvPr id="282" name="" descr=""/>
          <p:cNvPicPr/>
          <p:nvPr/>
        </p:nvPicPr>
        <p:blipFill>
          <a:blip r:embed="rId1"/>
          <a:stretch/>
        </p:blipFill>
        <p:spPr>
          <a:xfrm>
            <a:off x="457200" y="3514680"/>
            <a:ext cx="6513840" cy="3114000"/>
          </a:xfrm>
          <a:prstGeom prst="rect">
            <a:avLst/>
          </a:prstGeom>
          <a:ln w="0">
            <a:noFill/>
          </a:ln>
        </p:spPr>
      </p:pic>
      <p:sp>
        <p:nvSpPr>
          <p:cNvPr id="283" name=""/>
          <p:cNvSpPr/>
          <p:nvPr/>
        </p:nvSpPr>
        <p:spPr>
          <a:xfrm>
            <a:off x="7162920" y="3762000"/>
            <a:ext cx="5028480" cy="2087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Ключевые функции</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Выполнение сканирования.</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Доступ к базе знаний с информацией об ошибках программирования.</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Управление шаблонами (паттернами) ошибок программирования и программных закладок.</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Две встроенные учетные записи — администратора и обычного пользователя, без возможности создания новых идентификаторов.</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Выгрузка отчетов в форматах DOC и HTML.</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Другие</a:t>
            </a:r>
            <a:endParaRPr b="0" lang="en-US" sz="3200" spc="-1" strike="noStrike">
              <a:latin typeface="Arial"/>
            </a:endParaRPr>
          </a:p>
        </p:txBody>
      </p:sp>
      <p:sp>
        <p:nvSpPr>
          <p:cNvPr id="285" name="Прямая соединительная линия 26"/>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86" name=""/>
          <p:cNvSpPr/>
          <p:nvPr/>
        </p:nvSpPr>
        <p:spPr>
          <a:xfrm>
            <a:off x="309960" y="725040"/>
            <a:ext cx="11576520" cy="5903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Tenable.io Универсальная облачная платформа для управления уязвимостями в рамках крупного, среднего и малого бизнеса.</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CheckMarx Static Code Analysis 0 0 отзывов Checkmarx CxSAST — продукт предназначен в первую очередь для анализа обычного программного обеспечения, но за счет поддержки языков программирования PHP, Python, JavaScript, Perl и Ruby отлично подходит для анализа веб-приложений.</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BackTrack Linux - это дистрибутив Linux, который включает в себя множество инструментов для анализа и тестирования информационной безопасности компании.</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Core Impact продукт для тестирования несанкционированных проникновений в систему, с ее помощью можно оценить ИБ компании таким же образом как и злоумышленник.</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Kali Linux – это операционная система на ядре Linux, создана для тестирования на проникновение и аудита безопасности. Kali содержит несколько сотен инструментов для тестирования ИБ.</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Nessus — сканер уязвимостей, разработанный компанией Tenable Network Security. До 2005 года это было свободное программное обеспечение с открытым исходным кодом.</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Qualys Vulnerability Management автоматизирует на предприятии процесс сетевого аудита и управления уязвимостями: обнаружение сетевых ресурсов, построение наглядной карты сети, предоставление отчетов по оценке уязвимостей</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ERPScan Security Monitoring Suite for SAP - обеспечивает защищенность корпоративных систем управления ресурсами предприятия (ERP-систем), это одна из важнейших задач служб информационной безопасности современных компаний.</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Veracode Application Security Platform обеспечивает комплексный, масштабируемый способ управления политиками безопасности во всей компании. Платформа предлагает широкий спектр методов тестирования безопасности и предотвращения угроз</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Другие</a:t>
            </a:r>
            <a:endParaRPr b="0" lang="en-US" sz="3200" spc="-1" strike="noStrike">
              <a:latin typeface="Arial"/>
            </a:endParaRPr>
          </a:p>
        </p:txBody>
      </p:sp>
      <p:sp>
        <p:nvSpPr>
          <p:cNvPr id="288" name="Прямая соединительная линия 2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89" name=""/>
          <p:cNvSpPr/>
          <p:nvPr/>
        </p:nvSpPr>
        <p:spPr>
          <a:xfrm>
            <a:off x="309960" y="725040"/>
            <a:ext cx="11576520" cy="205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PT Application Inspector — анализатор защищенности исходного кода приложений. Результатом работы PT AI является генерация эксплойтов, что позволяет межсетевому экрану блокировать атаки до исправления кода.</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04920" y="57240"/>
            <a:ext cx="6329880" cy="45072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rPr>
              <a:t>Solar appScreener </a:t>
            </a:r>
            <a:endParaRPr b="0" lang="en-US" sz="3200" spc="-1" strike="noStrike">
              <a:latin typeface="Arial"/>
            </a:endParaRPr>
          </a:p>
        </p:txBody>
      </p:sp>
      <p:sp>
        <p:nvSpPr>
          <p:cNvPr id="291" name="Прямая соединительная линия 27"/>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92" name=""/>
          <p:cNvSpPr/>
          <p:nvPr/>
        </p:nvSpPr>
        <p:spPr>
          <a:xfrm>
            <a:off x="309960" y="798840"/>
            <a:ext cx="11576520" cy="30866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400" spc="-1" strike="noStrike">
                <a:solidFill>
                  <a:srgbClr val="000000"/>
                </a:solidFill>
                <a:latin typeface="Arial"/>
                <a:ea typeface="DejaVu Sans"/>
              </a:rPr>
              <a:t>Solar appScreener — российский статический анализатор кода приложений на наличие уязвимостей и НДВ. Его преимуществом является возможность анализа не только исходного, но и бинарного кода (представленного в виде исполняемых приложений). Реализована поддержка 20+ языков программирования и 7 форматов исполняемых файлов, в том числе для Google Android, Apple iOS и Apple macOS. Бинарный анализ позволяет проверять приложение на наличие уязвимостей, даже когда разработка уже закончена и нет доступа к его исходному коду, например, в случае использования кода сторонних подрядчиков. При этом покрытие кода будет полным, в отличие от применения метода динамического анализа. Также с помощью бинарного анализа можно осуществить проверку использованных в процессе разработки сторонних библиотек. Кроме того, бинарный анализ дает возможность сканировать приложения из Google Play и App Store. По итогам сканирования Solar appScreener формирует отчет о найденных уязвимостях с рекомендациями по их устранению и настройке средств защиты. Кроме того, инструмент обладает гибким интерфейсом командной строки и готовыми коннекторами для встраивания в технологический процесс разработки и сопровождения программного обеспечения. Ключевыми нововведениями недавно вышедшей версии Solar appScreener стала поддержка языков HTML5 и Solidity, а также возможность загружать с локального компьютера проект в виде архива с расширениями .7z, .ear, .aar, .rar, .tar.bz2, .tar.gz, .tar, .cpio. Кроме того, в Solar Security подчеркивают важность направления по легкому встраиванию Solar appScreener в процесс безопасной разработки приложений (SDLC), поэтому в дополнение к интеграции со средствами JIRA, Eclipse, maven,gradle, sbt и Visual Studio в версии 2.6 реализован плагин к серверу непрерывной интеграции Jenkins.</a:t>
            </a:r>
            <a:endParaRPr b="0" lang="en-US" sz="1400" spc="-1" strike="noStrike">
              <a:latin typeface="Arial"/>
            </a:endParaRPr>
          </a:p>
        </p:txBody>
      </p:sp>
      <p:pic>
        <p:nvPicPr>
          <p:cNvPr id="293" name="" descr=""/>
          <p:cNvPicPr/>
          <p:nvPr/>
        </p:nvPicPr>
        <p:blipFill>
          <a:blip r:embed="rId1"/>
          <a:stretch/>
        </p:blipFill>
        <p:spPr>
          <a:xfrm>
            <a:off x="457200" y="3953160"/>
            <a:ext cx="5028480" cy="2734920"/>
          </a:xfrm>
          <a:prstGeom prst="rect">
            <a:avLst/>
          </a:prstGeom>
          <a:ln w="0">
            <a:noFill/>
          </a:ln>
        </p:spPr>
      </p:pic>
      <p:sp>
        <p:nvSpPr>
          <p:cNvPr id="294" name=""/>
          <p:cNvSpPr/>
          <p:nvPr/>
        </p:nvSpPr>
        <p:spPr>
          <a:xfrm>
            <a:off x="5715000" y="3990600"/>
            <a:ext cx="6171480" cy="196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Ключевые функции </a:t>
            </a:r>
            <a:endParaRPr b="0" lang="en-US" sz="1400" spc="-1" strike="noStrike">
              <a:latin typeface="Arial"/>
            </a:endParaRPr>
          </a:p>
          <a:p>
            <a:pPr>
              <a:lnSpc>
                <a:spcPct val="100000"/>
              </a:lnSpc>
              <a:buNone/>
            </a:pPr>
            <a:r>
              <a:rPr b="0" lang="en-US" sz="1400" spc="-1" strike="noStrike">
                <a:solidFill>
                  <a:srgbClr val="000000"/>
                </a:solidFill>
                <a:latin typeface="Arial"/>
                <a:ea typeface="DejaVu Sans"/>
              </a:rPr>
              <a:t>Анализ исполняемых файлов (бинарный код) </a:t>
            </a:r>
            <a:br>
              <a:rPr sz="1400"/>
            </a:br>
            <a:r>
              <a:rPr b="0" lang="en-US" sz="1400" spc="-1" strike="noStrike">
                <a:solidFill>
                  <a:srgbClr val="000000"/>
                </a:solidFill>
                <a:latin typeface="Arial"/>
                <a:ea typeface="DejaVu Sans"/>
              </a:rPr>
              <a:t>Проверка приложений по ссылке в App Store или Google Play </a:t>
            </a:r>
            <a:br>
              <a:rPr sz="1400"/>
            </a:br>
            <a:r>
              <a:rPr b="0" lang="en-US" sz="1400" spc="-1" strike="noStrike">
                <a:solidFill>
                  <a:srgbClr val="000000"/>
                </a:solidFill>
                <a:latin typeface="Arial"/>
                <a:ea typeface="DejaVu Sans"/>
              </a:rPr>
              <a:t>Проверка на уязвимости и закладки унаследованное и заказное ПО </a:t>
            </a:r>
            <a:br>
              <a:rPr sz="1400"/>
            </a:br>
            <a:r>
              <a:rPr b="0" lang="en-US" sz="1400" spc="-1" strike="noStrike">
                <a:solidFill>
                  <a:srgbClr val="000000"/>
                </a:solidFill>
                <a:latin typeface="Arial"/>
                <a:ea typeface="DejaVu Sans"/>
              </a:rPr>
              <a:t>Анализ состава приложения (SCA) Анализ обфусцированного кода </a:t>
            </a:r>
            <a:br>
              <a:rPr sz="1400"/>
            </a:br>
            <a:r>
              <a:rPr b="0" lang="en-US" sz="1400" spc="-1" strike="noStrike">
                <a:solidFill>
                  <a:srgbClr val="000000"/>
                </a:solidFill>
                <a:latin typeface="Arial"/>
                <a:ea typeface="DejaVu Sans"/>
              </a:rPr>
              <a:t>Проверка смарт-контрактов на основе Solidity </a:t>
            </a:r>
            <a:br>
              <a:rPr sz="1400"/>
            </a:br>
            <a:r>
              <a:rPr b="0" lang="en-US" sz="1400" spc="-1" strike="noStrike">
                <a:solidFill>
                  <a:srgbClr val="000000"/>
                </a:solidFill>
                <a:latin typeface="Arial"/>
                <a:ea typeface="DejaVu Sans"/>
              </a:rPr>
              <a:t>Формированик рекомендации по настройке WAF </a:t>
            </a:r>
            <a:br>
              <a:rPr sz="1400"/>
            </a:br>
            <a:r>
              <a:rPr b="0" lang="en-US" sz="1400" spc="-1" strike="noStrike">
                <a:solidFill>
                  <a:srgbClr val="000000"/>
                </a:solidFill>
                <a:latin typeface="Arial"/>
                <a:ea typeface="DejaVu Sans"/>
              </a:rPr>
              <a:t>Составление рейтинга безопасности приложений</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Рисунок 301" descr=""/>
          <p:cNvPicPr/>
          <p:nvPr/>
        </p:nvPicPr>
        <p:blipFill>
          <a:blip r:embed="rId1"/>
          <a:stretch/>
        </p:blipFill>
        <p:spPr>
          <a:xfrm>
            <a:off x="7007760" y="2002680"/>
            <a:ext cx="2855160" cy="948960"/>
          </a:xfrm>
          <a:prstGeom prst="rect">
            <a:avLst/>
          </a:prstGeom>
          <a:ln w="0">
            <a:noFill/>
          </a:ln>
        </p:spPr>
      </p:pic>
      <p:pic>
        <p:nvPicPr>
          <p:cNvPr id="296" name="Рисунок 4" descr=""/>
          <p:cNvPicPr/>
          <p:nvPr/>
        </p:nvPicPr>
        <p:blipFill>
          <a:blip r:embed="rId2"/>
          <a:stretch/>
        </p:blipFill>
        <p:spPr>
          <a:xfrm>
            <a:off x="3744000" y="1512000"/>
            <a:ext cx="2105640" cy="1278360"/>
          </a:xfrm>
          <a:prstGeom prst="rect">
            <a:avLst/>
          </a:prstGeom>
          <a:ln w="0">
            <a:noFill/>
          </a:ln>
        </p:spPr>
      </p:pic>
      <p:sp>
        <p:nvSpPr>
          <p:cNvPr id="297" name="TextShape 6"/>
          <p:cNvSpPr/>
          <p:nvPr/>
        </p:nvSpPr>
        <p:spPr>
          <a:xfrm>
            <a:off x="95760" y="622080"/>
            <a:ext cx="6143760" cy="2905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Penetration Testing Execution Standard</a:t>
            </a:r>
            <a:endParaRPr b="0" lang="en-US" sz="1800" spc="-1" strike="noStrike">
              <a:latin typeface="Arial"/>
            </a:endParaRPr>
          </a:p>
          <a:p>
            <a:pPr>
              <a:lnSpc>
                <a:spcPct val="100000"/>
              </a:lnSpc>
              <a:buNone/>
            </a:pPr>
            <a:r>
              <a:rPr b="1" lang="ru-RU" sz="1800" spc="-1" strike="noStrike" u="sng">
                <a:solidFill>
                  <a:srgbClr val="000000"/>
                </a:solidFill>
                <a:uFillTx/>
                <a:latin typeface="Arial"/>
                <a:ea typeface="DejaVu Sans"/>
              </a:rPr>
              <a:t>PTES (стар, но еще полезен)</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Описаны взаимодействия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Сбор данных</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Моделирование угроз</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Анализ уязвимостей</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Эксплуатация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Пост эксплуатация</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Формирование отчётов</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http://www.pentest-standard.org</a:t>
            </a:r>
            <a:endParaRPr b="0" lang="en-US" sz="1600" spc="-1" strike="noStrike">
              <a:latin typeface="Arial"/>
            </a:endParaRPr>
          </a:p>
        </p:txBody>
      </p:sp>
      <p:sp>
        <p:nvSpPr>
          <p:cNvPr id="298" name="CustomShape 2"/>
          <p:cNvSpPr/>
          <p:nvPr/>
        </p:nvSpPr>
        <p:spPr>
          <a:xfrm>
            <a:off x="0" y="0"/>
            <a:ext cx="12095640" cy="57564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850"/>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Lst>
            </a:pPr>
            <a:r>
              <a:rPr b="0" lang="en-US" sz="3600" spc="-1" strike="noStrike">
                <a:solidFill>
                  <a:srgbClr val="003366"/>
                </a:solidFill>
                <a:latin typeface="Times New Roman"/>
                <a:ea typeface="DejaVu Sans"/>
              </a:rPr>
              <a:t>Стандарты, рекомендации по проведению</a:t>
            </a:r>
            <a:endParaRPr b="0" lang="en-US" sz="3600" spc="-1" strike="noStrike">
              <a:latin typeface="Arial"/>
            </a:endParaRPr>
          </a:p>
        </p:txBody>
      </p:sp>
      <p:sp>
        <p:nvSpPr>
          <p:cNvPr id="299" name="CustomShape 3"/>
          <p:cNvSpPr/>
          <p:nvPr/>
        </p:nvSpPr>
        <p:spPr>
          <a:xfrm>
            <a:off x="609480" y="6400800"/>
            <a:ext cx="2539080" cy="456480"/>
          </a:xfrm>
          <a:prstGeom prst="rect">
            <a:avLst/>
          </a:prstGeom>
          <a:noFill/>
          <a:ln w="0">
            <a:noFill/>
          </a:ln>
        </p:spPr>
        <p:style>
          <a:lnRef idx="0"/>
          <a:fillRef idx="0"/>
          <a:effectRef idx="0"/>
          <a:fontRef idx="minor"/>
        </p:style>
      </p:sp>
      <p:sp>
        <p:nvSpPr>
          <p:cNvPr id="300" name="CustomShape 4"/>
          <p:cNvSpPr/>
          <p:nvPr/>
        </p:nvSpPr>
        <p:spPr>
          <a:xfrm>
            <a:off x="4165200" y="6400800"/>
            <a:ext cx="3859920" cy="456480"/>
          </a:xfrm>
          <a:prstGeom prst="rect">
            <a:avLst/>
          </a:prstGeom>
          <a:noFill/>
          <a:ln w="0">
            <a:noFill/>
          </a:ln>
        </p:spPr>
        <p:style>
          <a:lnRef idx="0"/>
          <a:fillRef idx="0"/>
          <a:effectRef idx="0"/>
          <a:fontRef idx="minor"/>
        </p:style>
      </p:sp>
      <p:sp>
        <p:nvSpPr>
          <p:cNvPr id="301" name="CustomShape 10"/>
          <p:cNvSpPr/>
          <p:nvPr/>
        </p:nvSpPr>
        <p:spPr>
          <a:xfrm>
            <a:off x="9144000" y="6400800"/>
            <a:ext cx="2539080" cy="456480"/>
          </a:xfrm>
          <a:prstGeom prst="rect">
            <a:avLst/>
          </a:prstGeom>
          <a:noFill/>
          <a:ln w="0">
            <a:noFill/>
          </a:ln>
        </p:spPr>
        <p:style>
          <a:lnRef idx="0"/>
          <a:fillRef idx="0"/>
          <a:effectRef idx="0"/>
          <a:fontRef idx="minor"/>
        </p:style>
        <p:txBody>
          <a:bodyPr lIns="90000" rIns="90000" tIns="46800" bIns="46800" anchor="t">
            <a:noAutofit/>
          </a:bodyPr>
          <a:p>
            <a:pPr algn="r">
              <a:lnSpc>
                <a:spcPct val="100000"/>
              </a:lnSpc>
              <a:spcBef>
                <a:spcPts val="901"/>
              </a:spcBef>
              <a:spcAft>
                <a:spcPts val="26"/>
              </a:spcAft>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Lst>
            </a:pPr>
            <a:fld id="{8B7C709A-4593-4EAC-9B37-C736F5DF9220}" type="slidenum">
              <a:rPr b="0" lang="en-US" sz="1400" spc="-1" strike="noStrike">
                <a:solidFill>
                  <a:srgbClr val="254c9c"/>
                </a:solidFill>
                <a:latin typeface="Arial"/>
                <a:ea typeface="DejaVu Sans"/>
              </a:rPr>
              <a:t>&lt;number&gt;</a:t>
            </a:fld>
            <a:endParaRPr b="0" lang="en-US" sz="1400" spc="-1" strike="noStrike">
              <a:latin typeface="Arial"/>
            </a:endParaRPr>
          </a:p>
        </p:txBody>
      </p:sp>
      <p:sp>
        <p:nvSpPr>
          <p:cNvPr id="302" name="TextShape 7"/>
          <p:cNvSpPr/>
          <p:nvPr/>
        </p:nvSpPr>
        <p:spPr>
          <a:xfrm>
            <a:off x="6510960" y="648000"/>
            <a:ext cx="520020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NIST SP800-115</a:t>
            </a:r>
            <a:endParaRPr b="0" lang="en-US" sz="1800" spc="-1" strike="noStrike">
              <a:latin typeface="Arial"/>
            </a:endParaRPr>
          </a:p>
          <a:p>
            <a:pPr>
              <a:lnSpc>
                <a:spcPct val="100000"/>
              </a:lnSpc>
              <a:buNone/>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2008</a:t>
            </a:r>
            <a:endParaRPr b="0" lang="en-US" sz="1800" spc="-1" strike="noStrike">
              <a:latin typeface="Arial"/>
            </a:endParaRPr>
          </a:p>
          <a:p>
            <a:pPr>
              <a:lnSpc>
                <a:spcPct val="100000"/>
              </a:lnSpc>
              <a:buNone/>
            </a:pPr>
            <a:r>
              <a:rPr b="0" lang="ru-RU" sz="1800" spc="-1" strike="noStrike">
                <a:solidFill>
                  <a:srgbClr val="000000"/>
                </a:solidFill>
                <a:latin typeface="Arial"/>
                <a:ea typeface="DejaVu Sans"/>
              </a:rPr>
              <a:t>• </a:t>
            </a:r>
            <a:r>
              <a:rPr b="0" lang="ru-RU" sz="1800" spc="-1" strike="noStrike">
                <a:solidFill>
                  <a:srgbClr val="000000"/>
                </a:solidFill>
                <a:latin typeface="Arial"/>
                <a:ea typeface="DejaVu Sans"/>
              </a:rPr>
              <a:t>Полезный, хотя и устаревший</a:t>
            </a:r>
            <a:endParaRPr b="0" lang="en-US" sz="1800" spc="-1" strike="noStrike">
              <a:latin typeface="Arial"/>
            </a:endParaRPr>
          </a:p>
        </p:txBody>
      </p:sp>
      <p:sp>
        <p:nvSpPr>
          <p:cNvPr id="303" name="TextShape 8"/>
          <p:cNvSpPr/>
          <p:nvPr/>
        </p:nvSpPr>
        <p:spPr>
          <a:xfrm>
            <a:off x="6527880" y="1629720"/>
            <a:ext cx="459468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New PCI DSS Guidance</a:t>
            </a:r>
            <a:endParaRPr b="0" lang="en-US" sz="1800" spc="-1" strike="noStrike">
              <a:latin typeface="Arial"/>
            </a:endParaRPr>
          </a:p>
        </p:txBody>
      </p:sp>
      <p:sp>
        <p:nvSpPr>
          <p:cNvPr id="304" name="TextShape 9"/>
          <p:cNvSpPr/>
          <p:nvPr/>
        </p:nvSpPr>
        <p:spPr>
          <a:xfrm>
            <a:off x="191880" y="3456000"/>
            <a:ext cx="220752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FedRAMP</a:t>
            </a:r>
            <a:endParaRPr b="0" lang="en-US" sz="1800" spc="-1" strike="noStrike">
              <a:latin typeface="Arial"/>
            </a:endParaRPr>
          </a:p>
        </p:txBody>
      </p:sp>
      <p:pic>
        <p:nvPicPr>
          <p:cNvPr id="305" name="Рисунок 5" descr=""/>
          <p:cNvPicPr/>
          <p:nvPr/>
        </p:nvPicPr>
        <p:blipFill>
          <a:blip r:embed="rId3"/>
          <a:stretch/>
        </p:blipFill>
        <p:spPr>
          <a:xfrm>
            <a:off x="95760" y="3816000"/>
            <a:ext cx="1829880" cy="1439640"/>
          </a:xfrm>
          <a:prstGeom prst="rect">
            <a:avLst/>
          </a:prstGeom>
          <a:ln w="0">
            <a:noFill/>
          </a:ln>
        </p:spPr>
      </p:pic>
      <p:sp>
        <p:nvSpPr>
          <p:cNvPr id="306" name="TextShape 10"/>
          <p:cNvSpPr/>
          <p:nvPr/>
        </p:nvSpPr>
        <p:spPr>
          <a:xfrm>
            <a:off x="2225160" y="3456000"/>
            <a:ext cx="4302360" cy="170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OSSTMM v3</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Выходит далеко за рамки тестирования на проникновение</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Ценный путеводитель</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Множество замечательных идей</a:t>
            </a:r>
            <a:endParaRPr b="0" lang="en-US" sz="1600" spc="-1" strike="noStrike">
              <a:latin typeface="Arial"/>
            </a:endParaRPr>
          </a:p>
        </p:txBody>
      </p:sp>
      <p:pic>
        <p:nvPicPr>
          <p:cNvPr id="307" name="Рисунок 6" descr=""/>
          <p:cNvPicPr/>
          <p:nvPr/>
        </p:nvPicPr>
        <p:blipFill>
          <a:blip r:embed="rId4"/>
          <a:stretch/>
        </p:blipFill>
        <p:spPr>
          <a:xfrm>
            <a:off x="3071880" y="4934160"/>
            <a:ext cx="1736640" cy="1833480"/>
          </a:xfrm>
          <a:prstGeom prst="rect">
            <a:avLst/>
          </a:prstGeom>
          <a:ln w="0">
            <a:noFill/>
          </a:ln>
        </p:spPr>
      </p:pic>
      <p:sp>
        <p:nvSpPr>
          <p:cNvPr id="308" name="TextShape 14"/>
          <p:cNvSpPr/>
          <p:nvPr/>
        </p:nvSpPr>
        <p:spPr>
          <a:xfrm>
            <a:off x="6527880" y="3096000"/>
            <a:ext cx="5375520" cy="1474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ru-RU" sz="1800" spc="-1" strike="noStrike" u="sng">
                <a:solidFill>
                  <a:srgbClr val="000000"/>
                </a:solidFill>
                <a:uFillTx/>
                <a:latin typeface="Arial"/>
                <a:ea typeface="DejaVu Sans"/>
              </a:rPr>
              <a:t>OWASP Testing Guide</a:t>
            </a:r>
            <a:endParaRPr b="0" lang="en-US" sz="18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Безопасность веб-приложений</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Отличный ресурс</a:t>
            </a:r>
            <a:endParaRPr b="0" lang="en-US" sz="1600" spc="-1" strike="noStrike">
              <a:latin typeface="Arial"/>
            </a:endParaRPr>
          </a:p>
          <a:p>
            <a:pPr>
              <a:lnSpc>
                <a:spcPct val="100000"/>
              </a:lnSpc>
              <a:buNone/>
            </a:pPr>
            <a:r>
              <a:rPr b="0" lang="ru-RU" sz="1600" spc="-1" strike="noStrike">
                <a:solidFill>
                  <a:srgbClr val="000000"/>
                </a:solidFill>
                <a:latin typeface="Arial"/>
                <a:ea typeface="DejaVu Sans"/>
              </a:rPr>
              <a:t>• </a:t>
            </a:r>
            <a:r>
              <a:rPr b="0" lang="ru-RU" sz="1600" spc="-1" strike="noStrike">
                <a:solidFill>
                  <a:srgbClr val="000000"/>
                </a:solidFill>
                <a:latin typeface="Arial"/>
                <a:ea typeface="DejaVu Sans"/>
              </a:rPr>
              <a:t>Подробные практические методы</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04920" y="57240"/>
            <a:ext cx="632988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Актуальные уязвимости</a:t>
            </a:r>
            <a:endParaRPr b="0" lang="en-US" sz="3200" spc="-1" strike="noStrike">
              <a:latin typeface="Arial"/>
            </a:endParaRPr>
          </a:p>
        </p:txBody>
      </p:sp>
      <p:sp>
        <p:nvSpPr>
          <p:cNvPr id="109" name="Прямая соединительная линия 40"/>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10" name="" descr=""/>
          <p:cNvPicPr/>
          <p:nvPr/>
        </p:nvPicPr>
        <p:blipFill>
          <a:blip r:embed="rId1"/>
          <a:stretch/>
        </p:blipFill>
        <p:spPr>
          <a:xfrm>
            <a:off x="146520" y="685800"/>
            <a:ext cx="6253920" cy="3428640"/>
          </a:xfrm>
          <a:prstGeom prst="rect">
            <a:avLst/>
          </a:prstGeom>
          <a:ln w="0">
            <a:noFill/>
          </a:ln>
        </p:spPr>
      </p:pic>
      <p:pic>
        <p:nvPicPr>
          <p:cNvPr id="111" name="" descr=""/>
          <p:cNvPicPr/>
          <p:nvPr/>
        </p:nvPicPr>
        <p:blipFill>
          <a:blip r:embed="rId2"/>
          <a:stretch/>
        </p:blipFill>
        <p:spPr>
          <a:xfrm>
            <a:off x="5943600" y="3429000"/>
            <a:ext cx="6029280" cy="3335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04920" y="57240"/>
            <a:ext cx="861012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Наиболее заметные утечки I квартала</a:t>
            </a:r>
            <a:endParaRPr b="0" lang="en-US" sz="3200" spc="-1" strike="noStrike">
              <a:latin typeface="Arial"/>
            </a:endParaRPr>
          </a:p>
        </p:txBody>
      </p:sp>
      <p:sp>
        <p:nvSpPr>
          <p:cNvPr id="113" name="Прямая соединительная линия 41"/>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14" name=""/>
          <p:cNvSpPr/>
          <p:nvPr/>
        </p:nvSpPr>
        <p:spPr>
          <a:xfrm>
            <a:off x="299880" y="914400"/>
            <a:ext cx="11586960" cy="59904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n-US" sz="1600" spc="-1" strike="noStrike">
                <a:latin typeface="Arial"/>
              </a:rPr>
              <a:t>Неизвестные злоумышленники атаковали </a:t>
            </a:r>
            <a:r>
              <a:rPr b="0" lang="en-US" sz="1600" spc="-1" strike="noStrike" u="sng">
                <a:solidFill>
                  <a:srgbClr val="0000ff"/>
                </a:solidFill>
                <a:uFillTx/>
                <a:latin typeface="Arial"/>
                <a:hlinkClick r:id="rId1"/>
              </a:rPr>
              <a:t>GDS Holdings и ST Telemedia</a:t>
            </a:r>
            <a:r>
              <a:rPr b="0" lang="en-US" sz="1600" spc="-1" strike="noStrike">
                <a:latin typeface="Arial"/>
              </a:rPr>
              <a:t> и похитили учетные данные (логины и пароли) для входа в центры обработки данных в Азии. Услугами операторов пользуются крупнейшие мировые компании, например AG, Amazon, BMW, Huawei, Walmart. Конфиденциальная информация была выставлена на продажу в дарквебе за 175 тыс. долларов.</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Данные </a:t>
            </a:r>
            <a:r>
              <a:rPr b="0" lang="en-US" sz="1600" spc="-1" strike="noStrike" u="sng">
                <a:solidFill>
                  <a:srgbClr val="0000ff"/>
                </a:solidFill>
                <a:uFillTx/>
                <a:latin typeface="Arial"/>
                <a:hlinkClick r:id="rId2"/>
              </a:rPr>
              <a:t>HDB Financial Services</a:t>
            </a:r>
            <a:r>
              <a:rPr b="0" lang="en-US" sz="1600" spc="-1" strike="noStrike">
                <a:latin typeface="Arial"/>
              </a:rPr>
              <a:t>, дочерней компании крупнейшего в Индии частного банка HDFC Bank, были опубликованы на форуме Breached . Преступники похитили обширный набор персональных данных клиентов (полные имена, даты и места рождения, сведения о занятости, кредитный рейтинг) и сотрудников. Информация из утечки практически сразу была </a:t>
            </a:r>
            <a:r>
              <a:rPr b="0" lang="en-US" sz="1600" spc="-1" strike="noStrike" u="sng">
                <a:solidFill>
                  <a:srgbClr val="0000ff"/>
                </a:solidFill>
                <a:uFillTx/>
                <a:latin typeface="Arial"/>
                <a:hlinkClick r:id="rId3"/>
              </a:rPr>
              <a:t>использована</a:t>
            </a:r>
            <a:r>
              <a:rPr b="0" lang="en-US" sz="1600" spc="-1" strike="noStrike">
                <a:latin typeface="Arial"/>
              </a:rPr>
              <a:t> в фишинговых атаках.</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Вымогателям BlackCat удалось извлечь 2 ТБ конфиденциальной информации из сети крупного производителя взрывчатки </a:t>
            </a:r>
            <a:r>
              <a:rPr b="0" lang="en-US" sz="1600" spc="-1" strike="noStrike" u="sng">
                <a:solidFill>
                  <a:srgbClr val="0000ff"/>
                </a:solidFill>
                <a:uFillTx/>
                <a:latin typeface="Arial"/>
                <a:hlinkClick r:id="rId4"/>
              </a:rPr>
              <a:t>Solar Industries India</a:t>
            </a:r>
            <a:r>
              <a:rPr b="0" lang="en-US" sz="1600" spc="-1" strike="noStrike">
                <a:latin typeface="Arial"/>
              </a:rPr>
              <a:t>. Особо примечательно то, что нарушители получили доступ к документам с технической спецификацией и чертежами действующих образцов вооружения, к данным о цепочках поставок продукции, деталям сотрудничества с правительством Индии и даже к записям камер видеонаблюдения на предприятии. Утечка привлекла значительное внимание правительства и Министерства обороны Индии.</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Тайваньский технологический гигант </a:t>
            </a:r>
            <a:r>
              <a:rPr b="0" lang="en-US" sz="1600" spc="-1" strike="noStrike" u="sng">
                <a:solidFill>
                  <a:srgbClr val="0000ff"/>
                </a:solidFill>
                <a:uFillTx/>
                <a:latin typeface="Arial"/>
                <a:hlinkClick r:id="rId5"/>
              </a:rPr>
              <a:t>Acer</a:t>
            </a:r>
            <a:r>
              <a:rPr b="0" lang="en-US" sz="1600" spc="-1" strike="noStrike">
                <a:latin typeface="Arial"/>
              </a:rPr>
              <a:t> подтвердил утечку после того, как злоумышленник разместил объявление о продаже похищенных данных на форуме в дарквебе. Информация включала в себя технические руководства, сведения о серверной инфраструктуре, образы BIOS, продуктовую документацию и сервисные ключи активации.</a:t>
            </a:r>
            <a:endParaRPr b="0" lang="en-US" sz="1600" spc="-1" strike="noStrike">
              <a:latin typeface="Arial"/>
            </a:endParaRPr>
          </a:p>
          <a:p>
            <a:pPr algn="just">
              <a:lnSpc>
                <a:spcPct val="100000"/>
              </a:lnSpc>
              <a:spcBef>
                <a:spcPts val="1191"/>
              </a:spcBef>
              <a:spcAft>
                <a:spcPts val="992"/>
              </a:spcAft>
              <a:buNone/>
            </a:pPr>
            <a:r>
              <a:rPr b="0" lang="en-US" sz="1600" spc="-1" strike="noStrike">
                <a:latin typeface="Arial"/>
              </a:rPr>
              <a:t>Вымогатели LockBit взяли на себя ответственность за компрометацию систем </a:t>
            </a:r>
            <a:r>
              <a:rPr b="0" lang="en-US" sz="1600" spc="-1" strike="noStrike" u="sng">
                <a:solidFill>
                  <a:srgbClr val="0000ff"/>
                </a:solidFill>
                <a:uFillTx/>
                <a:latin typeface="Arial"/>
                <a:hlinkClick r:id="rId6"/>
              </a:rPr>
              <a:t>Maximum Industries</a:t>
            </a:r>
            <a:r>
              <a:rPr b="0" lang="en-US" sz="1600" spc="-1" strike="noStrike">
                <a:latin typeface="Arial"/>
              </a:rPr>
              <a:t>, технологического подрядчика SpaceX: преступникам удалось похитить около 3 тыс. чертежей деталей. Злоумышленники пообещали устроить аукцион для желающих приобрести технологические наработки конкурента в случае неуплаты выкупа.</a:t>
            </a:r>
            <a:endParaRPr b="0" lang="en-US" sz="1600" spc="-1" strike="noStrike">
              <a:latin typeface="Arial"/>
            </a:endParaRPr>
          </a:p>
          <a:p>
            <a:pPr algn="just">
              <a:lnSpc>
                <a:spcPct val="100000"/>
              </a:lnSpc>
              <a:spcBef>
                <a:spcPts val="1191"/>
              </a:spcBef>
              <a:spcAft>
                <a:spcPts val="992"/>
              </a:spcAft>
              <a:buNone/>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04920" y="57240"/>
            <a:ext cx="861012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Методы атак</a:t>
            </a:r>
            <a:endParaRPr b="0" lang="en-US" sz="3200" spc="-1" strike="noStrike">
              <a:latin typeface="Arial"/>
            </a:endParaRPr>
          </a:p>
        </p:txBody>
      </p:sp>
      <p:sp>
        <p:nvSpPr>
          <p:cNvPr id="116" name="Прямая соединительная линия 42"/>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17" name="" descr=""/>
          <p:cNvPicPr/>
          <p:nvPr/>
        </p:nvPicPr>
        <p:blipFill>
          <a:blip r:embed="rId1"/>
          <a:stretch/>
        </p:blipFill>
        <p:spPr>
          <a:xfrm>
            <a:off x="685800" y="845280"/>
            <a:ext cx="10781640" cy="5444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04920" y="57240"/>
            <a:ext cx="8610120" cy="472680"/>
          </a:xfrm>
          <a:prstGeom prst="rect">
            <a:avLst/>
          </a:prstGeom>
          <a:noFill/>
          <a:ln w="0">
            <a:noFill/>
          </a:ln>
        </p:spPr>
        <p:txBody>
          <a:bodyPr lIns="0" rIns="0" tIns="0" bIns="0" anchor="t">
            <a:noAutofit/>
          </a:bodyPr>
          <a:p>
            <a:pPr>
              <a:lnSpc>
                <a:spcPct val="100000"/>
              </a:lnSpc>
              <a:buNone/>
            </a:pPr>
            <a:r>
              <a:rPr b="0" lang="en-US" sz="3200" spc="-1" strike="noStrike">
                <a:solidFill>
                  <a:srgbClr val="2369b0"/>
                </a:solidFill>
                <a:latin typeface="Times New Roman"/>
                <a:ea typeface="DejaVu Sans"/>
              </a:rPr>
              <a:t>Типы вредоносного ПО</a:t>
            </a:r>
            <a:endParaRPr b="0" lang="en-US" sz="3200" spc="-1" strike="noStrike">
              <a:latin typeface="Arial"/>
            </a:endParaRPr>
          </a:p>
        </p:txBody>
      </p:sp>
      <p:sp>
        <p:nvSpPr>
          <p:cNvPr id="119" name="Прямая соединительная линия 43"/>
          <p:cNvSpPr/>
          <p:nvPr/>
        </p:nvSpPr>
        <p:spPr>
          <a:xfrm>
            <a:off x="304560" y="609480"/>
            <a:ext cx="1181124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20" name="" descr=""/>
          <p:cNvPicPr/>
          <p:nvPr/>
        </p:nvPicPr>
        <p:blipFill>
          <a:blip r:embed="rId1"/>
          <a:stretch/>
        </p:blipFill>
        <p:spPr>
          <a:xfrm>
            <a:off x="1676160" y="816840"/>
            <a:ext cx="9524880" cy="5963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1175</TotalTime>
  <Application>LibreOffice/7.3.7.2$Linux_X86_64 LibreOffice_project/30$Build-2</Application>
  <AppVersion>15.0000</AppVersion>
  <Words>7426</Words>
  <Paragraphs>574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2023-08-31T15:52:15Z</dcterms:created>
  <dc:creator>HP</dc:creator>
  <dc:description/>
  <dc:language>en-US</dc:language>
  <cp:lastModifiedBy/>
  <dcterms:modified xsi:type="dcterms:W3CDTF">2023-11-13T17:14:56Z</dcterms:modified>
  <cp:revision>83</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Creator">
    <vt:lpwstr>Acrobat PDFMaker 21 для PowerPoint</vt:lpwstr>
  </property>
  <property fmtid="{D5CDD505-2E9C-101B-9397-08002B2CF9AE}" pid="4" name="LastSaved">
    <vt:filetime>2023-08-31T00:00:00Z</vt:filetime>
  </property>
  <property fmtid="{D5CDD505-2E9C-101B-9397-08002B2CF9AE}" pid="5" name="PresentationFormat">
    <vt:lpwstr>Широкоэкранный</vt:lpwstr>
  </property>
  <property fmtid="{D5CDD505-2E9C-101B-9397-08002B2CF9AE}" pid="6" name="Slides">
    <vt:i4>42</vt:i4>
  </property>
</Properties>
</file>